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57" r:id="rId4"/>
    <p:sldId id="284" r:id="rId5"/>
    <p:sldId id="261" r:id="rId6"/>
    <p:sldId id="259" r:id="rId7"/>
    <p:sldId id="260" r:id="rId8"/>
    <p:sldId id="281" r:id="rId9"/>
    <p:sldId id="280" r:id="rId10"/>
    <p:sldId id="262" r:id="rId11"/>
    <p:sldId id="263" r:id="rId12"/>
    <p:sldId id="264" r:id="rId13"/>
    <p:sldId id="276" r:id="rId14"/>
    <p:sldId id="277" r:id="rId15"/>
    <p:sldId id="278" r:id="rId16"/>
    <p:sldId id="279" r:id="rId17"/>
    <p:sldId id="265" r:id="rId18"/>
    <p:sldId id="275" r:id="rId19"/>
    <p:sldId id="267" r:id="rId20"/>
    <p:sldId id="268" r:id="rId21"/>
    <p:sldId id="269" r:id="rId22"/>
    <p:sldId id="270" r:id="rId23"/>
    <p:sldId id="271" r:id="rId24"/>
    <p:sldId id="282" r:id="rId25"/>
    <p:sldId id="283" r:id="rId26"/>
    <p:sldId id="272" r:id="rId27"/>
    <p:sldId id="273" r:id="rId28"/>
    <p:sldId id="274" r:id="rId29"/>
    <p:sldId id="285" r:id="rId30"/>
  </p:sldIdLst>
  <p:sldSz cx="9144000" cy="6858000" type="screen4x3"/>
  <p:notesSz cx="6858000" cy="9144000"/>
  <p:embeddedFontLst>
    <p:embeddedFont>
      <p:font typeface="02UtsukushiMincho" panose="02000600000000000000" pitchFamily="2" charset="-128"/>
      <p:regular r:id="rId32"/>
    </p:embeddedFont>
    <p:embeddedFont>
      <p:font typeface="맑은 고딕" panose="020B0503020000020004" pitchFamily="50" charset="-127"/>
      <p:regular r:id="rId33"/>
      <p:bold r:id="rId34"/>
    </p:embeddedFont>
    <p:embeddedFont>
      <p:font typeface="나눔명조" panose="02020603020101020101" pitchFamily="18" charset="-127"/>
      <p:regular r:id="rId35"/>
      <p:bold r:id="rId36"/>
    </p:embeddedFont>
    <p:embeddedFont>
      <p:font typeface="나눔명조 ExtraBold" panose="02020603020101020101" pitchFamily="18" charset="-127"/>
      <p:bold r:id="rId37"/>
    </p:embeddedFont>
    <p:embeddedFont>
      <p:font typeface="Kazesawa Regular" panose="020B0502020203020207" pitchFamily="34" charset="-128"/>
      <p:regular r:id="rId38"/>
    </p:embeddedFont>
    <p:embeddedFont>
      <p:font typeface="ＭＳ Ｐゴシック" panose="020B0600070205080204" pitchFamily="34" charset="-128"/>
      <p:regular r:id="rId39"/>
    </p:embeddedFont>
    <p:embeddedFont>
      <p:font typeface="Arial Unicode MS" panose="020B0604020202020204" pitchFamily="50" charset="-127"/>
      <p:regular r:id="rId40"/>
    </p:embeddedFont>
    <p:embeddedFont>
      <p:font typeface="나눔고딕 ExtraBold" panose="020D0904000000000000" pitchFamily="50" charset="-127"/>
      <p:bold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D5A0A9E2-674D-49E6-AEE8-5F70C8FFCF8F}">
          <p14:sldIdLst>
            <p14:sldId id="256"/>
            <p14:sldId id="258"/>
            <p14:sldId id="257"/>
            <p14:sldId id="284"/>
            <p14:sldId id="261"/>
            <p14:sldId id="259"/>
            <p14:sldId id="260"/>
            <p14:sldId id="281"/>
            <p14:sldId id="280"/>
            <p14:sldId id="262"/>
            <p14:sldId id="263"/>
            <p14:sldId id="264"/>
            <p14:sldId id="276"/>
            <p14:sldId id="277"/>
            <p14:sldId id="278"/>
            <p14:sldId id="279"/>
            <p14:sldId id="265"/>
            <p14:sldId id="275"/>
            <p14:sldId id="267"/>
            <p14:sldId id="268"/>
            <p14:sldId id="269"/>
            <p14:sldId id="270"/>
            <p14:sldId id="271"/>
            <p14:sldId id="282"/>
            <p14:sldId id="283"/>
            <p14:sldId id="272"/>
            <p14:sldId id="273"/>
            <p14:sldId id="274"/>
            <p14:sldId id="28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82C"/>
    <a:srgbClr val="E0E8E8"/>
    <a:srgbClr val="C3D5E7"/>
    <a:srgbClr val="577CBD"/>
    <a:srgbClr val="00C5CC"/>
    <a:srgbClr val="0066CC"/>
    <a:srgbClr val="009A9E"/>
    <a:srgbClr val="46CCFC"/>
    <a:srgbClr val="E3EAED"/>
    <a:srgbClr val="DBE2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659" autoAdjust="0"/>
  </p:normalViewPr>
  <p:slideViewPr>
    <p:cSldViewPr showGuides="1">
      <p:cViewPr>
        <p:scale>
          <a:sx n="50" d="100"/>
          <a:sy n="50" d="100"/>
        </p:scale>
        <p:origin x="-826" y="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2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eg>
</file>

<file path=ppt/media/image53.jpe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85FFB6-A7A8-4A81-98B2-A7FF5A19BF73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57CA-6CD7-4B17-806C-73C2E02EB3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100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デイリー・パートナー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1030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시각화에서는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대표적입니다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순서도를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제공하여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흐름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파악에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용이하며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경로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및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교통편을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제공하여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시각적으로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빠르게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가능합니다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3745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저장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및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분석에서는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캘린더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다이어리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대표적입니다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캘린더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달력이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기본으로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주간으로도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것이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가능합니다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등록이외에도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등록됩니다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다이어리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별 할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관리하는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체크리스트로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후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코멘트를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남길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태그를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검색이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가능하며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미리보기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및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다운로드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기능을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141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저희에게서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공유는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메인화면에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캘린더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그룹지도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게시판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달성률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제공하여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효율적으로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 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734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편의성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브리핑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커맨드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자동등록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브리핑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'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 등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오늘의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정보를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간략하게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보여줍니다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장소에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맞는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커맨드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페이지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이동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To-do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리스트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확인을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쉽게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 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있도록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도와줍니다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자동등록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사용자에게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메시지가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왔을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시, 그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내용안에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키워드를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인식하여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캘린더에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자동등록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시켜줍니다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너무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길다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싶으면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이중권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교수님께서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강조하라고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했던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자동등록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부분만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말하고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넘어가는걸로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좋을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것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같다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831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 번째 일과 정보의 시각화입니다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서비스 지도가 여기에 해당 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지도 서비스는 자신이 등록한 일과의 장소를 날짜에 따라 보여주며 그 날의 일과 순서도를 제공합니다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자신의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위치로부터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장소까지의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경로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및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교통편을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표시해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줍니다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3745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 번째 일과 정보의 저장 및 분석입니다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캘린더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To-do,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캘린더는 </a:t>
            </a:r>
            <a:r>
              <a:rPr lang="ko-KR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월간 달력이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기본으로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주간으로도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것이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가능합니다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등록이외에도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등록됩니다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등록한 일정을 클릭하면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상세정보를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 서비스는 태그를 통한 검색이 가능하며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미리보기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및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다운로드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기능이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To-do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하루마다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관리하는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체크리스트로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체크여부에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완료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여부의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파악이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가능하며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완료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간단한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코멘트를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작성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 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그래프는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달성률을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상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우선순위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별로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달성률을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파악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 그래프는 날짜 별로 일과의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달성률의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퍼센트를 확인 할 수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141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네 번째는 일과 정보의 공유입니다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 서비스가 여기에 해당합니다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 서비스는 그룹별로 일과 관리가 가능하며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그룹원에게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부여를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달성률의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확인이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용이합니다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734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다섯 번째는 편의성입니다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여기에는 브리핑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자동등록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커멘드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해당됩니다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브리핑 서비스는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오늘의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정보를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간략하게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보여줍니다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자동등록 서비스는 자신이 등록한 키워드가 포함된 문자메시지가 오면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체크해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등록됩니다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커맨드 서비스는 페이지 이동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To-do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리스트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확인을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쉽게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있도록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 서비스는 일과 날씨 정보를 제공 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8317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4488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형태는 디자인교수님께 맡길 예정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서버는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LAMP환경으로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php프레임워크로는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코드이그나이터를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html,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bootstrap으로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모바일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어플은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개발했습니다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1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배경은 좀 더 생각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4488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가능하기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때문에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시연하고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시연자가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시연하겠습니다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448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448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우리들이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살아감에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있어서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매일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매일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사용하고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것이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바로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"시간을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낭비하지마라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인생은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축적이기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때문에-벤자민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프랭클린"이라는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명언도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있듯이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얼마나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효율적이고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사용하느냐에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인생도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바뀔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것입니다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501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중요성을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깨닫고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만들고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싶다는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생각을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벤치마킹을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구글을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대표적으로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보았습니다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본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3가지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아쉬운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도출되었습니다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일정과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지도를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확인해야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점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일정과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관계가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있어야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서비스들이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연관성이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없다는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점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당일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확인의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필요성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-&gt;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떼어놓을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없는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관계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651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부분이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아쉬운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부분인지의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여부를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확인하기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설문조사를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실시하였습니다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그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3가지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아쉬운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개선이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필요하다는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의견이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많았습니다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추가적으로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원하는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서술형으로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설문하였는데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자동등록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브리핑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설문되었습니다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결과를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바탕으로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아쉬운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밑의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3가지를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개선하였습니다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개선점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눈에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일정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가능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-&gt;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메인화면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모든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서비스들이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연동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되도록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함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날씨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추가적으로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원하는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추가하였습니다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651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저희가 약속을 잘 지키는 방법을 논의한 결과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관리하는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만들자는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생각을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그리하여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프로젝트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Daily Partner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만들게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되었습니다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651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배경은 좀 더 생각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448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프로젝트는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계획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결과를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제공함으로써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효율적으로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 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daily partner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시각화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저장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및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위 4가지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키워드를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중심으로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제작하였습니다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먼저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통합입니다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통합이란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자료들을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중심으로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하였고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한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페이지에서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관리하고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시각적으로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제공하기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대시보드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형태로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만들었습니다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다음은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시각화입니다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시각화란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내용을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표시하여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일과간의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연관성을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쉽도록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표현한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것으로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대표적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다음은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저장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및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분석입니다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저장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및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분석이란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다이어리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코멘트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통계자료를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제공하여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및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수정을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다음은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공유입니다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공유란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그룹을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생성하여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그룹장이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그룹원의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일과를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부여하고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게시판을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의사소통을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그룹을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효율적으로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기능을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브리핑과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자동등록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커맨드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날씨정보를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제공하여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편의성을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고려하였습니다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501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4가지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키워드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설명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통합에서는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메인화면이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대쉬보드라는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Front-end에서는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각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위젯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형태로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한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눈에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볼 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있도록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배치하였고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Back-end에서는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중심으로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연계시켜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캘린더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위젯에서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위젯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서비스들이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날짜에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맞는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정보로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바뀌게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557CA-6CD7-4B17-806C-73C2E02EB36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500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600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36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9368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82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350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270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8642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808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482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1691680" y="193740"/>
            <a:ext cx="7272808" cy="0"/>
          </a:xfrm>
          <a:prstGeom prst="line">
            <a:avLst/>
          </a:prstGeom>
          <a:ln w="12700">
            <a:solidFill>
              <a:srgbClr val="2728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 userDrawn="1"/>
        </p:nvSpPr>
        <p:spPr>
          <a:xfrm>
            <a:off x="107504" y="44624"/>
            <a:ext cx="161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6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Balance</a:t>
            </a:r>
            <a:endParaRPr lang="ko-KR" altLang="en-US" spc="600" dirty="0">
              <a:latin typeface="02UtsukushiMincho" panose="02000600000000000000" pitchFamily="2" charset="-128"/>
            </a:endParaRPr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220528" y="6669360"/>
            <a:ext cx="8743960" cy="0"/>
          </a:xfrm>
          <a:prstGeom prst="line">
            <a:avLst/>
          </a:prstGeom>
          <a:ln w="12700">
            <a:solidFill>
              <a:srgbClr val="2728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28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83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023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E0E8E8"/>
            </a:gs>
            <a:gs pos="73000">
              <a:srgbClr val="E3EAED">
                <a:alpha val="46667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3CF920-7A69-4A46-96B0-D5E6F5AB9FEE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6A553B-3C25-49C5-BEA6-6D7B98289E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844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29.png"/><Relationship Id="rId4" Type="http://schemas.openxmlformats.org/officeDocument/2006/relationships/image" Target="../media/image24.png"/><Relationship Id="rId9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8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12" Type="http://schemas.openxmlformats.org/officeDocument/2006/relationships/image" Target="../media/image47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png"/><Relationship Id="rId15" Type="http://schemas.openxmlformats.org/officeDocument/2006/relationships/image" Target="../media/image5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Relationship Id="rId14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갈매기형 수장 3"/>
          <p:cNvSpPr/>
          <p:nvPr/>
        </p:nvSpPr>
        <p:spPr>
          <a:xfrm flipH="1">
            <a:off x="2195736" y="1942232"/>
            <a:ext cx="8208912" cy="2016224"/>
          </a:xfrm>
          <a:prstGeom prst="chevron">
            <a:avLst/>
          </a:prstGeom>
          <a:noFill/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갈매기형 수장 4"/>
          <p:cNvSpPr/>
          <p:nvPr/>
        </p:nvSpPr>
        <p:spPr>
          <a:xfrm flipH="1">
            <a:off x="971600" y="1942232"/>
            <a:ext cx="1944216" cy="2016224"/>
          </a:xfrm>
          <a:prstGeom prst="chevron">
            <a:avLst>
              <a:gd name="adj" fmla="val 53219"/>
            </a:avLst>
          </a:prstGeom>
          <a:noFill/>
          <a:ln>
            <a:solidFill>
              <a:srgbClr val="0066CC">
                <a:alpha val="5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66CC"/>
              </a:solidFill>
            </a:endParaRPr>
          </a:p>
        </p:txBody>
      </p:sp>
      <p:sp>
        <p:nvSpPr>
          <p:cNvPr id="6" name="갈매기형 수장 5"/>
          <p:cNvSpPr/>
          <p:nvPr/>
        </p:nvSpPr>
        <p:spPr>
          <a:xfrm flipH="1">
            <a:off x="-58328" y="1942232"/>
            <a:ext cx="1101936" cy="2016224"/>
          </a:xfrm>
          <a:prstGeom prst="chevron">
            <a:avLst>
              <a:gd name="adj" fmla="val 89871"/>
            </a:avLst>
          </a:prstGeom>
          <a:noFill/>
          <a:ln>
            <a:solidFill>
              <a:srgbClr val="C3D5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갈매기형 수장 6"/>
          <p:cNvSpPr/>
          <p:nvPr/>
        </p:nvSpPr>
        <p:spPr>
          <a:xfrm flipH="1">
            <a:off x="179512" y="1942232"/>
            <a:ext cx="1656184" cy="2016224"/>
          </a:xfrm>
          <a:prstGeom prst="chevron">
            <a:avLst>
              <a:gd name="adj" fmla="val 61058"/>
            </a:avLst>
          </a:prstGeom>
          <a:noFill/>
          <a:ln>
            <a:solidFill>
              <a:srgbClr val="46CCFC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491880" y="2227391"/>
            <a:ext cx="4596130" cy="1862048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ja-JP" sz="11500" spc="1400" dirty="0">
                <a:solidFill>
                  <a:srgbClr val="46CCFC"/>
                </a:solidFill>
                <a:latin typeface="02UtsukushiMincho" panose="02000600000000000000" pitchFamily="2" charset="-128"/>
                <a:ea typeface="02UtsukushiMincho" panose="02000600000000000000" pitchFamily="2" charset="-128"/>
                <a:cs typeface="Arial Unicode MS" panose="020B0604020202020204" pitchFamily="50" charset="-127"/>
              </a:rPr>
              <a:t>P</a:t>
            </a:r>
            <a:r>
              <a:rPr lang="en-US" altLang="ja-JP" sz="6000" spc="1400" dirty="0">
                <a:solidFill>
                  <a:prstClr val="black"/>
                </a:solidFill>
                <a:latin typeface="02UtsukushiMincho" panose="02000600000000000000" pitchFamily="2" charset="-128"/>
                <a:ea typeface="02UtsukushiMincho" panose="02000600000000000000" pitchFamily="2" charset="-128"/>
                <a:cs typeface="Arial Unicode MS" panose="020B0604020202020204" pitchFamily="50" charset="-127"/>
              </a:rPr>
              <a:t>artner</a:t>
            </a:r>
            <a:endParaRPr lang="ko-KR" altLang="en-US" spc="1400" dirty="0"/>
          </a:p>
        </p:txBody>
      </p:sp>
      <p:sp>
        <p:nvSpPr>
          <p:cNvPr id="11" name="직사각형 10"/>
          <p:cNvSpPr/>
          <p:nvPr/>
        </p:nvSpPr>
        <p:spPr>
          <a:xfrm>
            <a:off x="3923928" y="1844824"/>
            <a:ext cx="325602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8800" spc="1400" dirty="0" smtClean="0">
                <a:solidFill>
                  <a:srgbClr val="0066CC">
                    <a:alpha val="62000"/>
                  </a:srgbClr>
                </a:solidFill>
                <a:latin typeface="02UtsukushiMincho" panose="02000600000000000000" pitchFamily="2" charset="-128"/>
                <a:ea typeface="02UtsukushiMincho" panose="02000600000000000000" pitchFamily="2" charset="-128"/>
                <a:cs typeface="Arial Unicode MS" panose="020B0604020202020204" pitchFamily="50" charset="-127"/>
              </a:rPr>
              <a:t>D</a:t>
            </a:r>
            <a:r>
              <a:rPr lang="en-US" altLang="ja-JP" sz="6000" spc="1400" dirty="0" smtClean="0">
                <a:solidFill>
                  <a:prstClr val="black"/>
                </a:solidFill>
                <a:latin typeface="02UtsukushiMincho" panose="02000600000000000000" pitchFamily="2" charset="-128"/>
                <a:ea typeface="02UtsukushiMincho" panose="02000600000000000000" pitchFamily="2" charset="-128"/>
                <a:cs typeface="Arial Unicode MS" panose="020B0604020202020204" pitchFamily="50" charset="-127"/>
              </a:rPr>
              <a:t>aily</a:t>
            </a:r>
            <a:endParaRPr lang="ko-KR" altLang="en-US" sz="1600" spc="1400" dirty="0">
              <a:solidFill>
                <a:srgbClr val="0066CC">
                  <a:alpha val="62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005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SAMSUNG\Desktop\기획서및 회의록\발표ppt\#balance_3조_샘플 이미지\201509211644718_DLVSICAJ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-27384"/>
            <a:ext cx="10171591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2987824" y="2248308"/>
            <a:ext cx="3312367" cy="2404828"/>
          </a:xfrm>
          <a:prstGeom prst="rect">
            <a:avLst/>
          </a:prstGeom>
          <a:solidFill>
            <a:srgbClr val="2728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987824" y="2348880"/>
            <a:ext cx="33483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66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</a:p>
          <a:p>
            <a:pPr algn="ctr">
              <a:spcAft>
                <a:spcPts val="600"/>
              </a:spcAft>
            </a:pPr>
            <a:r>
              <a:rPr lang="en-US" altLang="ko-KR" sz="2800" spc="300" dirty="0" smtClean="0">
                <a:solidFill>
                  <a:schemeClr val="bg1"/>
                </a:solidFill>
              </a:rPr>
              <a:t>{</a:t>
            </a:r>
            <a:r>
              <a:rPr lang="ko-KR" altLang="en-US" sz="2800" spc="300" dirty="0" smtClean="0">
                <a:solidFill>
                  <a:schemeClr val="bg1"/>
                </a:solidFill>
              </a:rPr>
              <a:t>서비스소개</a:t>
            </a:r>
            <a:r>
              <a:rPr lang="en-US" altLang="ko-KR" sz="2800" spc="300" dirty="0" smtClean="0">
                <a:solidFill>
                  <a:schemeClr val="bg1"/>
                </a:solidFill>
              </a:rPr>
              <a:t>}</a:t>
            </a:r>
            <a:endParaRPr lang="en-US" altLang="ko-KR" sz="3200" spc="300" dirty="0" smtClean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r>
              <a:rPr lang="en-US" altLang="ko-KR" dirty="0" smtClean="0">
                <a:solidFill>
                  <a:schemeClr val="bg1"/>
                </a:solidFill>
              </a:rPr>
              <a:t>Daily Partner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958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91680" y="332656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Core Value 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핵심가치</a:t>
            </a:r>
            <a:endParaRPr lang="ko-KR" altLang="en-US" sz="2400" dirty="0">
              <a:solidFill>
                <a:srgbClr val="0066C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2688744" y="3166514"/>
            <a:ext cx="2034634" cy="1696266"/>
            <a:chOff x="2701281" y="1439997"/>
            <a:chExt cx="2385766" cy="1989004"/>
          </a:xfrm>
        </p:grpSpPr>
        <p:sp>
          <p:nvSpPr>
            <p:cNvPr id="19" name="타원 18"/>
            <p:cNvSpPr/>
            <p:nvPr/>
          </p:nvSpPr>
          <p:spPr>
            <a:xfrm>
              <a:off x="2917533" y="1439997"/>
              <a:ext cx="1989004" cy="1989004"/>
            </a:xfrm>
            <a:prstGeom prst="teardrop">
              <a:avLst/>
            </a:prstGeom>
            <a:solidFill>
              <a:srgbClr val="00C5CC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701281" y="1712145"/>
              <a:ext cx="2385766" cy="1370203"/>
            </a:xfrm>
            <a:prstGeom prst="teardrop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3200" dirty="0" smtClean="0">
                  <a:solidFill>
                    <a:schemeClr val="bg1"/>
                  </a:solidFill>
                </a:rPr>
                <a:t>시각</a:t>
              </a:r>
              <a:r>
                <a:rPr lang="ko-KR" altLang="en-US" sz="3200" dirty="0">
                  <a:solidFill>
                    <a:schemeClr val="bg1"/>
                  </a:solidFill>
                </a:rPr>
                <a:t>화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4693920" y="1398240"/>
            <a:ext cx="1696267" cy="1696266"/>
            <a:chOff x="2917532" y="1439998"/>
            <a:chExt cx="1989005" cy="1989005"/>
          </a:xfrm>
        </p:grpSpPr>
        <p:sp>
          <p:nvSpPr>
            <p:cNvPr id="25" name="타원 24"/>
            <p:cNvSpPr/>
            <p:nvPr/>
          </p:nvSpPr>
          <p:spPr>
            <a:xfrm rot="10800000">
              <a:off x="2917533" y="1439998"/>
              <a:ext cx="1989004" cy="1989005"/>
            </a:xfrm>
            <a:prstGeom prst="teardrop">
              <a:avLst/>
            </a:prstGeom>
            <a:solidFill>
              <a:srgbClr val="E0E8E8">
                <a:alpha val="70000"/>
              </a:srgbClr>
            </a:solidFill>
            <a:ln w="12700">
              <a:solidFill>
                <a:srgbClr val="E0E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917532" y="1821911"/>
              <a:ext cx="1989005" cy="1168540"/>
            </a:xfrm>
            <a:prstGeom prst="teardrop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3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공유</a:t>
              </a:r>
              <a:endParaRPr lang="ko-KR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2921454" y="1398240"/>
            <a:ext cx="1711506" cy="1696266"/>
            <a:chOff x="2917533" y="1439996"/>
            <a:chExt cx="2006874" cy="1989003"/>
          </a:xfrm>
        </p:grpSpPr>
        <p:sp>
          <p:nvSpPr>
            <p:cNvPr id="3" name="눈물 방울 2"/>
            <p:cNvSpPr/>
            <p:nvPr/>
          </p:nvSpPr>
          <p:spPr>
            <a:xfrm rot="5400000">
              <a:off x="2917533" y="1439996"/>
              <a:ext cx="1989003" cy="1989004"/>
            </a:xfrm>
            <a:prstGeom prst="teardrop">
              <a:avLst>
                <a:gd name="adj" fmla="val 100306"/>
              </a:avLst>
            </a:prstGeom>
            <a:solidFill>
              <a:srgbClr val="577C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935402" y="1953099"/>
              <a:ext cx="1989005" cy="748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3200" dirty="0" smtClean="0">
                  <a:solidFill>
                    <a:schemeClr val="bg1"/>
                  </a:solidFill>
                </a:rPr>
                <a:t>통합</a:t>
              </a:r>
              <a:endParaRPr lang="ko-KR" altLang="en-US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4632960" y="2998231"/>
            <a:ext cx="1696266" cy="1968483"/>
            <a:chOff x="3851920" y="4329364"/>
            <a:chExt cx="1989005" cy="2308200"/>
          </a:xfrm>
        </p:grpSpPr>
        <p:grpSp>
          <p:nvGrpSpPr>
            <p:cNvPr id="21" name="그룹 20"/>
            <p:cNvGrpSpPr/>
            <p:nvPr/>
          </p:nvGrpSpPr>
          <p:grpSpPr>
            <a:xfrm>
              <a:off x="3851920" y="4329364"/>
              <a:ext cx="1989005" cy="2308200"/>
              <a:chOff x="2917532" y="1260241"/>
              <a:chExt cx="1989005" cy="2308200"/>
            </a:xfrm>
          </p:grpSpPr>
          <p:sp>
            <p:nvSpPr>
              <p:cNvPr id="22" name="타원 21"/>
              <p:cNvSpPr/>
              <p:nvPr/>
            </p:nvSpPr>
            <p:spPr>
              <a:xfrm rot="16200000">
                <a:off x="2917533" y="1439997"/>
                <a:ext cx="1989004" cy="1989004"/>
              </a:xfrm>
              <a:prstGeom prst="teardrop">
                <a:avLst/>
              </a:prstGeom>
              <a:solidFill>
                <a:srgbClr val="27282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917532" y="1260241"/>
                <a:ext cx="1989005" cy="2308200"/>
              </a:xfrm>
              <a:prstGeom prst="teardrop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3000" dirty="0" smtClean="0">
                    <a:solidFill>
                      <a:schemeClr val="bg1"/>
                    </a:solidFill>
                  </a:rPr>
                  <a:t>저장</a:t>
                </a:r>
                <a:endParaRPr lang="en-US" altLang="ko-KR" sz="3000" dirty="0" smtClean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3000" dirty="0" smtClean="0">
                    <a:solidFill>
                      <a:schemeClr val="bg1"/>
                    </a:solidFill>
                  </a:rPr>
                  <a:t>분석</a:t>
                </a:r>
                <a:endParaRPr lang="en-US" altLang="ko-KR" sz="3000" dirty="0" smtClean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" name="직사각형 11"/>
            <p:cNvSpPr/>
            <p:nvPr/>
          </p:nvSpPr>
          <p:spPr>
            <a:xfrm>
              <a:off x="4569527" y="4779282"/>
              <a:ext cx="584271" cy="1298377"/>
            </a:xfrm>
            <a:prstGeom prst="teardrop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ko-KR" sz="3600" dirty="0" smtClean="0">
                  <a:solidFill>
                    <a:schemeClr val="bg1"/>
                  </a:solidFill>
                </a:rPr>
                <a:t>･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3583320" y="2570695"/>
            <a:ext cx="2083767" cy="1078102"/>
            <a:chOff x="3583320" y="2570695"/>
            <a:chExt cx="2083767" cy="1078102"/>
          </a:xfrm>
        </p:grpSpPr>
        <p:sp>
          <p:nvSpPr>
            <p:cNvPr id="28" name="다이아몬드 27"/>
            <p:cNvSpPr/>
            <p:nvPr/>
          </p:nvSpPr>
          <p:spPr>
            <a:xfrm>
              <a:off x="3583320" y="2570695"/>
              <a:ext cx="2083767" cy="1078102"/>
            </a:xfrm>
            <a:prstGeom prst="diamond">
              <a:avLst/>
            </a:prstGeom>
            <a:solidFill>
              <a:schemeClr val="bg1">
                <a:alpha val="9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621587" y="2690336"/>
              <a:ext cx="198900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800" b="1" dirty="0"/>
                <a:t>日課</a:t>
              </a:r>
              <a:r>
                <a:rPr lang="ko-KR" altLang="en-US" sz="2400" dirty="0" smtClean="0">
                  <a:solidFill>
                    <a:srgbClr val="27282C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정보</a:t>
              </a:r>
              <a:r>
                <a:rPr lang="ko-KR" altLang="en-US" sz="2400" dirty="0" smtClean="0">
                  <a:solidFill>
                    <a:srgbClr val="27282C"/>
                  </a:solidFill>
                </a:rPr>
                <a:t>의</a:t>
              </a:r>
              <a:endParaRPr lang="ko-KR" altLang="en-US" sz="2400" dirty="0">
                <a:solidFill>
                  <a:srgbClr val="27282C"/>
                </a:solidFill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179512" y="1345173"/>
            <a:ext cx="2509232" cy="738664"/>
            <a:chOff x="179512" y="1345173"/>
            <a:chExt cx="2509232" cy="738664"/>
          </a:xfrm>
        </p:grpSpPr>
        <p:sp>
          <p:nvSpPr>
            <p:cNvPr id="27" name="TextBox 26"/>
            <p:cNvSpPr txBox="1"/>
            <p:nvPr/>
          </p:nvSpPr>
          <p:spPr>
            <a:xfrm>
              <a:off x="219136" y="1345173"/>
              <a:ext cx="246960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400" spc="150" dirty="0" smtClean="0"/>
                <a:t>Front-end : </a:t>
              </a:r>
              <a:r>
                <a:rPr lang="ko-KR" altLang="en-US" sz="1400" spc="150" dirty="0" err="1" smtClean="0"/>
                <a:t>대시보드</a:t>
              </a:r>
              <a:endParaRPr lang="en-US" altLang="ko-KR" sz="1400" spc="150" dirty="0" smtClean="0"/>
            </a:p>
            <a:p>
              <a:pPr algn="r">
                <a:lnSpc>
                  <a:spcPct val="150000"/>
                </a:lnSpc>
              </a:pPr>
              <a:r>
                <a:rPr lang="en-US" altLang="ko-KR" sz="1400" spc="150" dirty="0" smtClean="0"/>
                <a:t>Back-end : </a:t>
              </a:r>
              <a:r>
                <a:rPr lang="ko-KR" altLang="en-US" sz="1400" spc="150" dirty="0" smtClean="0"/>
                <a:t>날짜로 연동</a:t>
              </a:r>
              <a:endParaRPr lang="ko-KR" altLang="en-US" sz="1400" spc="150" dirty="0"/>
            </a:p>
          </p:txBody>
        </p:sp>
        <p:sp>
          <p:nvSpPr>
            <p:cNvPr id="30" name="설명선 2(강조선) 29"/>
            <p:cNvSpPr/>
            <p:nvPr/>
          </p:nvSpPr>
          <p:spPr>
            <a:xfrm flipH="1">
              <a:off x="179512" y="1485707"/>
              <a:ext cx="2361304" cy="534457"/>
            </a:xfrm>
            <a:prstGeom prst="accentCallout2">
              <a:avLst>
                <a:gd name="adj1" fmla="val 24453"/>
                <a:gd name="adj2" fmla="val -6397"/>
                <a:gd name="adj3" fmla="val 24141"/>
                <a:gd name="adj4" fmla="val -21437"/>
                <a:gd name="adj5" fmla="val 69837"/>
                <a:gd name="adj6" fmla="val -38278"/>
              </a:avLst>
            </a:prstGeom>
            <a:noFill/>
            <a:ln w="12700">
              <a:solidFill>
                <a:srgbClr val="2728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6697298" y="4405890"/>
            <a:ext cx="2411206" cy="738664"/>
            <a:chOff x="6697298" y="4405890"/>
            <a:chExt cx="2411206" cy="738664"/>
          </a:xfrm>
        </p:grpSpPr>
        <p:sp>
          <p:nvSpPr>
            <p:cNvPr id="34" name="TextBox 33"/>
            <p:cNvSpPr txBox="1"/>
            <p:nvPr/>
          </p:nvSpPr>
          <p:spPr>
            <a:xfrm>
              <a:off x="6697298" y="4405890"/>
              <a:ext cx="233919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spc="300" dirty="0" smtClean="0"/>
                <a:t>캘린더</a:t>
              </a:r>
              <a:r>
                <a:rPr lang="en-US" altLang="ko-KR" sz="1400" spc="300" dirty="0" smtClean="0"/>
                <a:t>, To-Do, </a:t>
              </a:r>
              <a:r>
                <a:rPr lang="ko-KR" altLang="en-US" sz="1400" spc="300" dirty="0" smtClean="0"/>
                <a:t>파일</a:t>
              </a:r>
              <a:r>
                <a:rPr lang="en-US" altLang="ko-KR" sz="1400" spc="300" dirty="0" smtClean="0"/>
                <a:t>, </a:t>
              </a:r>
              <a:r>
                <a:rPr lang="ko-KR" altLang="en-US" sz="1400" spc="300" dirty="0" smtClean="0"/>
                <a:t>통계</a:t>
              </a:r>
              <a:r>
                <a:rPr lang="en-US" altLang="ko-KR" sz="1400" spc="300" dirty="0" smtClean="0"/>
                <a:t>(</a:t>
              </a:r>
              <a:r>
                <a:rPr lang="ko-KR" altLang="en-US" sz="1400" spc="300" dirty="0" smtClean="0"/>
                <a:t>그래프</a:t>
              </a:r>
              <a:r>
                <a:rPr lang="en-US" altLang="ko-KR" sz="1400" spc="300" dirty="0" smtClean="0"/>
                <a:t>)</a:t>
              </a:r>
              <a:endParaRPr lang="ko-KR" altLang="en-US" sz="1400" spc="300" dirty="0"/>
            </a:p>
          </p:txBody>
        </p:sp>
        <p:sp>
          <p:nvSpPr>
            <p:cNvPr id="37" name="설명선 2(강조선) 36"/>
            <p:cNvSpPr/>
            <p:nvPr/>
          </p:nvSpPr>
          <p:spPr>
            <a:xfrm flipV="1">
              <a:off x="6833282" y="4451610"/>
              <a:ext cx="2275222" cy="576064"/>
            </a:xfrm>
            <a:prstGeom prst="accentCallout2">
              <a:avLst>
                <a:gd name="adj1" fmla="val 53142"/>
                <a:gd name="adj2" fmla="val -6993"/>
                <a:gd name="adj3" fmla="val 55681"/>
                <a:gd name="adj4" fmla="val -18806"/>
                <a:gd name="adj5" fmla="val 133664"/>
                <a:gd name="adj6" fmla="val -35280"/>
              </a:avLst>
            </a:prstGeom>
            <a:noFill/>
            <a:ln w="12700">
              <a:solidFill>
                <a:srgbClr val="2728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020272" y="1252778"/>
            <a:ext cx="950621" cy="402110"/>
            <a:chOff x="7020272" y="1252778"/>
            <a:chExt cx="950621" cy="402110"/>
          </a:xfrm>
        </p:grpSpPr>
        <p:sp>
          <p:nvSpPr>
            <p:cNvPr id="35" name="TextBox 34"/>
            <p:cNvSpPr txBox="1"/>
            <p:nvPr/>
          </p:nvSpPr>
          <p:spPr>
            <a:xfrm>
              <a:off x="7020272" y="1252778"/>
              <a:ext cx="691046" cy="3793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spc="300" dirty="0" smtClean="0"/>
                <a:t>그</a:t>
              </a:r>
              <a:r>
                <a:rPr lang="ko-KR" altLang="en-US" sz="1400" spc="300" dirty="0"/>
                <a:t>룹</a:t>
              </a:r>
            </a:p>
          </p:txBody>
        </p:sp>
        <p:sp>
          <p:nvSpPr>
            <p:cNvPr id="38" name="설명선 2(강조선) 37"/>
            <p:cNvSpPr/>
            <p:nvPr/>
          </p:nvSpPr>
          <p:spPr>
            <a:xfrm>
              <a:off x="7175851" y="1316526"/>
              <a:ext cx="795042" cy="338362"/>
            </a:xfrm>
            <a:prstGeom prst="accentCallout2">
              <a:avLst>
                <a:gd name="adj1" fmla="val 53142"/>
                <a:gd name="adj2" fmla="val -26162"/>
                <a:gd name="adj3" fmla="val 52916"/>
                <a:gd name="adj4" fmla="val -60978"/>
                <a:gd name="adj5" fmla="val 196692"/>
                <a:gd name="adj6" fmla="val -133041"/>
              </a:avLst>
            </a:prstGeom>
            <a:noFill/>
            <a:ln w="12700">
              <a:solidFill>
                <a:srgbClr val="2728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1648706" y="4364362"/>
            <a:ext cx="691046" cy="410220"/>
            <a:chOff x="1648706" y="4364362"/>
            <a:chExt cx="691046" cy="410220"/>
          </a:xfrm>
        </p:grpSpPr>
        <p:sp>
          <p:nvSpPr>
            <p:cNvPr id="33" name="TextBox 32"/>
            <p:cNvSpPr txBox="1"/>
            <p:nvPr/>
          </p:nvSpPr>
          <p:spPr>
            <a:xfrm>
              <a:off x="1648706" y="4364362"/>
              <a:ext cx="691046" cy="3793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spc="300" dirty="0" smtClean="0"/>
                <a:t>지도</a:t>
              </a:r>
              <a:endParaRPr lang="ko-KR" altLang="en-US" sz="1400" spc="300" dirty="0"/>
            </a:p>
          </p:txBody>
        </p:sp>
        <p:sp>
          <p:nvSpPr>
            <p:cNvPr id="39" name="설명선 2(강조선) 38"/>
            <p:cNvSpPr/>
            <p:nvPr/>
          </p:nvSpPr>
          <p:spPr>
            <a:xfrm flipH="1">
              <a:off x="1648706" y="4421130"/>
              <a:ext cx="691046" cy="353452"/>
            </a:xfrm>
            <a:prstGeom prst="accentCallout2">
              <a:avLst>
                <a:gd name="adj1" fmla="val 60599"/>
                <a:gd name="adj2" fmla="val 16939"/>
                <a:gd name="adj3" fmla="val 60957"/>
                <a:gd name="adj4" fmla="val -33300"/>
                <a:gd name="adj5" fmla="val -30395"/>
                <a:gd name="adj6" fmla="val -108767"/>
              </a:avLst>
            </a:prstGeom>
            <a:noFill/>
            <a:ln w="12700">
              <a:solidFill>
                <a:srgbClr val="2728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2135613" y="5479374"/>
            <a:ext cx="4027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브리핑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자동등록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커맨드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날씨</a:t>
            </a:r>
            <a:endParaRPr lang="ko-KR" altLang="en-US" dirty="0"/>
          </a:p>
        </p:txBody>
      </p:sp>
      <p:grpSp>
        <p:nvGrpSpPr>
          <p:cNvPr id="13" name="그룹 12"/>
          <p:cNvGrpSpPr/>
          <p:nvPr/>
        </p:nvGrpSpPr>
        <p:grpSpPr>
          <a:xfrm>
            <a:off x="539552" y="5408235"/>
            <a:ext cx="1739697" cy="541045"/>
            <a:chOff x="539552" y="5408235"/>
            <a:chExt cx="1739697" cy="541045"/>
          </a:xfrm>
        </p:grpSpPr>
        <p:sp>
          <p:nvSpPr>
            <p:cNvPr id="2048" name="오각형 2047"/>
            <p:cNvSpPr/>
            <p:nvPr/>
          </p:nvSpPr>
          <p:spPr>
            <a:xfrm>
              <a:off x="817540" y="5408235"/>
              <a:ext cx="1447129" cy="531877"/>
            </a:xfrm>
            <a:prstGeom prst="homePlate">
              <a:avLst/>
            </a:prstGeom>
            <a:solidFill>
              <a:srgbClr val="00C5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52" name="직각 삼각형 2051"/>
            <p:cNvSpPr/>
            <p:nvPr/>
          </p:nvSpPr>
          <p:spPr>
            <a:xfrm>
              <a:off x="817540" y="5479374"/>
              <a:ext cx="1178535" cy="463700"/>
            </a:xfrm>
            <a:prstGeom prst="rtTriangle">
              <a:avLst/>
            </a:prstGeom>
            <a:solidFill>
              <a:srgbClr val="009A9E">
                <a:alpha val="6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9" name="TextBox 2048"/>
            <p:cNvSpPr txBox="1"/>
            <p:nvPr/>
          </p:nvSpPr>
          <p:spPr>
            <a:xfrm>
              <a:off x="1044445" y="5436431"/>
              <a:ext cx="12348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chemeClr val="bg1"/>
                  </a:solidFill>
                </a:rPr>
                <a:t>편의성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pic>
          <p:nvPicPr>
            <p:cNvPr id="40" name="Picture 3" descr="C:\Users\SAMSUNG\Documents\Downloads\0aa4f350fe2343d78bca3798ce0443d5-mal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552" y="5409280"/>
              <a:ext cx="540000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96952" y="1417206"/>
            <a:ext cx="3447746" cy="5610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8" b="59126"/>
          <a:stretch/>
        </p:blipFill>
        <p:spPr bwMode="auto">
          <a:xfrm>
            <a:off x="9252520" y="310624"/>
            <a:ext cx="5123390" cy="280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그룹 4"/>
          <p:cNvGrpSpPr/>
          <p:nvPr/>
        </p:nvGrpSpPr>
        <p:grpSpPr>
          <a:xfrm>
            <a:off x="1166075" y="1201655"/>
            <a:ext cx="1461709" cy="534839"/>
            <a:chOff x="969940" y="5560635"/>
            <a:chExt cx="1461709" cy="534839"/>
          </a:xfrm>
        </p:grpSpPr>
        <p:sp>
          <p:nvSpPr>
            <p:cNvPr id="41" name="오각형 40"/>
            <p:cNvSpPr/>
            <p:nvPr/>
          </p:nvSpPr>
          <p:spPr>
            <a:xfrm>
              <a:off x="969940" y="5560635"/>
              <a:ext cx="1447129" cy="531877"/>
            </a:xfrm>
            <a:prstGeom prst="homePlate">
              <a:avLst/>
            </a:prstGeom>
            <a:solidFill>
              <a:srgbClr val="00C5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각 삼각형 41"/>
            <p:cNvSpPr/>
            <p:nvPr/>
          </p:nvSpPr>
          <p:spPr>
            <a:xfrm>
              <a:off x="969940" y="5631774"/>
              <a:ext cx="1178535" cy="463700"/>
            </a:xfrm>
            <a:prstGeom prst="rtTriangle">
              <a:avLst/>
            </a:prstGeom>
            <a:solidFill>
              <a:srgbClr val="009A9E">
                <a:alpha val="6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196845" y="5588831"/>
              <a:ext cx="12348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chemeClr val="bg1"/>
                  </a:solidFill>
                </a:rPr>
                <a:t>계 획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3200363" y="1201655"/>
            <a:ext cx="1447129" cy="534839"/>
            <a:chOff x="969940" y="5560635"/>
            <a:chExt cx="1447129" cy="534839"/>
          </a:xfrm>
        </p:grpSpPr>
        <p:sp>
          <p:nvSpPr>
            <p:cNvPr id="45" name="오각형 44"/>
            <p:cNvSpPr/>
            <p:nvPr/>
          </p:nvSpPr>
          <p:spPr>
            <a:xfrm>
              <a:off x="969940" y="5560635"/>
              <a:ext cx="1447129" cy="531877"/>
            </a:xfrm>
            <a:prstGeom prst="homePlate">
              <a:avLst/>
            </a:prstGeom>
            <a:solidFill>
              <a:srgbClr val="0066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각 삼각형 45"/>
            <p:cNvSpPr/>
            <p:nvPr/>
          </p:nvSpPr>
          <p:spPr>
            <a:xfrm>
              <a:off x="969940" y="5631774"/>
              <a:ext cx="1178535" cy="463700"/>
            </a:xfrm>
            <a:prstGeom prst="rtTriangle">
              <a:avLst/>
            </a:prstGeom>
            <a:solidFill>
              <a:srgbClr val="577CBD">
                <a:alpha val="6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094631" y="5588831"/>
              <a:ext cx="12348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chemeClr val="bg1"/>
                  </a:solidFill>
                </a:rPr>
                <a:t>실 행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220072" y="1201655"/>
            <a:ext cx="1327012" cy="534839"/>
            <a:chOff x="969940" y="5560635"/>
            <a:chExt cx="1447129" cy="534839"/>
          </a:xfrm>
        </p:grpSpPr>
        <p:sp>
          <p:nvSpPr>
            <p:cNvPr id="49" name="오각형 48"/>
            <p:cNvSpPr/>
            <p:nvPr/>
          </p:nvSpPr>
          <p:spPr>
            <a:xfrm>
              <a:off x="969940" y="5560635"/>
              <a:ext cx="1447129" cy="531877"/>
            </a:xfrm>
            <a:prstGeom prst="homePlat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각 삼각형 49"/>
            <p:cNvSpPr/>
            <p:nvPr/>
          </p:nvSpPr>
          <p:spPr>
            <a:xfrm>
              <a:off x="969940" y="5631774"/>
              <a:ext cx="1178535" cy="463700"/>
            </a:xfrm>
            <a:prstGeom prst="rtTriangle">
              <a:avLst/>
            </a:prstGeom>
            <a:solidFill>
              <a:srgbClr val="C3D5E7">
                <a:alpha val="6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059403" y="5588831"/>
              <a:ext cx="12348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chemeClr val="bg1"/>
                  </a:solidFill>
                </a:rPr>
                <a:t>결 과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6732240" y="921818"/>
            <a:ext cx="1989005" cy="1139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solidFill>
                  <a:srgbClr val="27282C"/>
                </a:solidFill>
              </a:rPr>
              <a:t>Daily Partner</a:t>
            </a:r>
            <a:endParaRPr lang="ko-KR" altLang="en-US" sz="2400" b="1" dirty="0">
              <a:solidFill>
                <a:srgbClr val="2728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258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9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8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6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52" grpId="0"/>
      <p:bldP spid="52" grpId="1"/>
      <p:bldP spid="52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 정보 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통합</a:t>
            </a:r>
            <a:endParaRPr lang="ko-KR" altLang="en-US" sz="2400" dirty="0">
              <a:solidFill>
                <a:srgbClr val="0066C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23528" y="1239433"/>
            <a:ext cx="4029503" cy="3680874"/>
            <a:chOff x="1592376" y="2572601"/>
            <a:chExt cx="6039964" cy="4509065"/>
          </a:xfrm>
          <a:effectLst>
            <a:reflection blurRad="6350" stA="52000" endA="300" endPos="35000" dir="5400000" sy="-100000" algn="bl" rotWithShape="0"/>
          </a:effectLst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359"/>
            <a:stretch/>
          </p:blipFill>
          <p:spPr bwMode="auto">
            <a:xfrm>
              <a:off x="1592376" y="2572601"/>
              <a:ext cx="6013269" cy="24256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3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9070" y="4890426"/>
              <a:ext cx="6013270" cy="2191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TextBox 6"/>
          <p:cNvSpPr txBox="1"/>
          <p:nvPr/>
        </p:nvSpPr>
        <p:spPr>
          <a:xfrm>
            <a:off x="4572000" y="1248419"/>
            <a:ext cx="4320480" cy="1292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300" dirty="0" smtClean="0"/>
              <a:t>○</a:t>
            </a:r>
            <a:r>
              <a:rPr lang="en-US" altLang="ko-KR" b="1" spc="300" dirty="0" smtClean="0"/>
              <a:t>Front-end</a:t>
            </a:r>
            <a:r>
              <a:rPr lang="en-US" altLang="ko-KR" spc="300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sz="1600" dirty="0" smtClean="0"/>
              <a:t>메인 </a:t>
            </a:r>
            <a:r>
              <a:rPr lang="ko-KR" altLang="en-US" sz="1600" dirty="0" err="1" smtClean="0"/>
              <a:t>대시보드</a:t>
            </a:r>
            <a:endParaRPr lang="en-US" altLang="ko-KR" sz="1600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solidFill>
                  <a:srgbClr val="27282C"/>
                </a:solidFill>
              </a:rPr>
              <a:t>각 서비스를 </a:t>
            </a:r>
            <a:r>
              <a:rPr lang="ko-KR" altLang="en-US" dirty="0" err="1" smtClean="0">
                <a:solidFill>
                  <a:srgbClr val="27282C"/>
                </a:solidFill>
              </a:rPr>
              <a:t>위젯</a:t>
            </a:r>
            <a:r>
              <a:rPr lang="ko-KR" altLang="en-US" dirty="0" smtClean="0">
                <a:solidFill>
                  <a:srgbClr val="27282C"/>
                </a:solidFill>
              </a:rPr>
              <a:t> 형태로</a:t>
            </a:r>
            <a:r>
              <a:rPr lang="en-US" altLang="ko-KR" dirty="0" smtClean="0">
                <a:solidFill>
                  <a:srgbClr val="27282C"/>
                </a:solidFill>
              </a:rPr>
              <a:t>,</a:t>
            </a:r>
            <a:r>
              <a:rPr lang="ko-KR" altLang="en-US" dirty="0" smtClean="0">
                <a:solidFill>
                  <a:srgbClr val="27282C"/>
                </a:solidFill>
              </a:rPr>
              <a:t> 한 눈에 볼 수 있도록 배치</a:t>
            </a:r>
            <a:endParaRPr lang="ko-KR" altLang="en-US" dirty="0">
              <a:solidFill>
                <a:srgbClr val="27282C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81253" y="3442979"/>
            <a:ext cx="4455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300" dirty="0" smtClean="0"/>
              <a:t>●</a:t>
            </a:r>
            <a:r>
              <a:rPr lang="en-US" altLang="ko-KR" b="1" spc="300" dirty="0" smtClean="0"/>
              <a:t>Back-end</a:t>
            </a:r>
            <a:r>
              <a:rPr lang="en-US" altLang="ko-KR" spc="300" dirty="0" smtClean="0"/>
              <a:t> :</a:t>
            </a:r>
            <a:r>
              <a:rPr lang="en-US" altLang="ko-KR" sz="1600" spc="-150" dirty="0" smtClean="0"/>
              <a:t> </a:t>
            </a:r>
            <a:r>
              <a:rPr lang="ko-KR" altLang="en-US" sz="1600" spc="-150" dirty="0" smtClean="0"/>
              <a:t>날짜를 기준으로 데이터 연동</a:t>
            </a:r>
            <a:endParaRPr lang="en-US" altLang="ko-KR" spc="-150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solidFill>
                  <a:srgbClr val="27282C"/>
                </a:solidFill>
              </a:rPr>
              <a:t> </a:t>
            </a:r>
            <a:r>
              <a:rPr lang="ko-KR" altLang="ko-KR" dirty="0">
                <a:solidFill>
                  <a:srgbClr val="27282C"/>
                </a:solidFill>
              </a:rPr>
              <a:t>캘린더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ko-KR" dirty="0" err="1">
                <a:solidFill>
                  <a:srgbClr val="27282C"/>
                </a:solidFill>
              </a:rPr>
              <a:t>위젯에서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ko-KR" dirty="0" smtClean="0">
                <a:solidFill>
                  <a:srgbClr val="27282C"/>
                </a:solidFill>
              </a:rPr>
              <a:t>알고</a:t>
            </a:r>
            <a:r>
              <a:rPr lang="en-US" altLang="ko-KR" dirty="0" smtClean="0">
                <a:solidFill>
                  <a:srgbClr val="27282C"/>
                </a:solidFill>
              </a:rPr>
              <a:t> </a:t>
            </a:r>
            <a:r>
              <a:rPr lang="ko-KR" altLang="ko-KR" dirty="0" smtClean="0">
                <a:solidFill>
                  <a:srgbClr val="27282C"/>
                </a:solidFill>
              </a:rPr>
              <a:t>싶은</a:t>
            </a:r>
            <a:r>
              <a:rPr lang="en-US" altLang="ko-KR" dirty="0" smtClean="0">
                <a:solidFill>
                  <a:srgbClr val="27282C"/>
                </a:solidFill>
              </a:rPr>
              <a:t> </a:t>
            </a:r>
            <a:r>
              <a:rPr lang="ko-KR" altLang="ko-KR" dirty="0">
                <a:solidFill>
                  <a:srgbClr val="27282C"/>
                </a:solidFill>
              </a:rPr>
              <a:t>날짜를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ko-KR" dirty="0" smtClean="0">
                <a:solidFill>
                  <a:srgbClr val="27282C"/>
                </a:solidFill>
              </a:rPr>
              <a:t>선택</a:t>
            </a:r>
            <a:r>
              <a:rPr lang="en-US" altLang="ko-KR" dirty="0" smtClean="0">
                <a:solidFill>
                  <a:srgbClr val="27282C"/>
                </a:solidFill>
              </a:rPr>
              <a:t> </a:t>
            </a:r>
            <a:r>
              <a:rPr lang="ko-KR" altLang="en-US" dirty="0" smtClean="0">
                <a:solidFill>
                  <a:srgbClr val="27282C"/>
                </a:solidFill>
              </a:rPr>
              <a:t>시</a:t>
            </a:r>
            <a:r>
              <a:rPr lang="en-US" altLang="ko-KR" dirty="0" smtClean="0">
                <a:solidFill>
                  <a:srgbClr val="27282C"/>
                </a:solidFill>
              </a:rPr>
              <a:t>, </a:t>
            </a:r>
            <a:r>
              <a:rPr lang="ko-KR" altLang="ko-KR" dirty="0">
                <a:solidFill>
                  <a:srgbClr val="27282C"/>
                </a:solidFill>
              </a:rPr>
              <a:t>다른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ko-KR" dirty="0">
                <a:solidFill>
                  <a:srgbClr val="27282C"/>
                </a:solidFill>
              </a:rPr>
              <a:t>서비스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ko-KR" dirty="0" err="1">
                <a:solidFill>
                  <a:srgbClr val="27282C"/>
                </a:solidFill>
              </a:rPr>
              <a:t>위젯도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ko-KR" dirty="0">
                <a:solidFill>
                  <a:srgbClr val="27282C"/>
                </a:solidFill>
              </a:rPr>
              <a:t>그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ko-KR" dirty="0">
                <a:solidFill>
                  <a:srgbClr val="27282C"/>
                </a:solidFill>
              </a:rPr>
              <a:t>날짜에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ko-KR" dirty="0">
                <a:solidFill>
                  <a:srgbClr val="27282C"/>
                </a:solidFill>
              </a:rPr>
              <a:t>맞는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ko-KR" dirty="0">
                <a:solidFill>
                  <a:srgbClr val="27282C"/>
                </a:solidFill>
              </a:rPr>
              <a:t>정보</a:t>
            </a:r>
            <a:r>
              <a:rPr lang="ko-KR" altLang="ko-KR" dirty="0" smtClean="0">
                <a:solidFill>
                  <a:srgbClr val="27282C"/>
                </a:solidFill>
              </a:rPr>
              <a:t>로</a:t>
            </a:r>
            <a:r>
              <a:rPr lang="en-US" altLang="ko-KR" dirty="0" smtClean="0">
                <a:solidFill>
                  <a:srgbClr val="27282C"/>
                </a:solidFill>
              </a:rPr>
              <a:t> </a:t>
            </a:r>
            <a:r>
              <a:rPr lang="ko-KR" altLang="ko-KR" dirty="0" smtClean="0">
                <a:solidFill>
                  <a:srgbClr val="27282C"/>
                </a:solidFill>
              </a:rPr>
              <a:t>바</a:t>
            </a:r>
            <a:r>
              <a:rPr lang="ko-KR" altLang="en-US" dirty="0" smtClean="0">
                <a:solidFill>
                  <a:srgbClr val="27282C"/>
                </a:solidFill>
              </a:rPr>
              <a:t>뀜</a:t>
            </a:r>
            <a:endParaRPr lang="ko-KR" altLang="en-US" dirty="0">
              <a:solidFill>
                <a:srgbClr val="2728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751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 정보 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시각화</a:t>
            </a:r>
            <a:endParaRPr lang="ko-KR" altLang="en-US" sz="2400" dirty="0">
              <a:solidFill>
                <a:srgbClr val="0066C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1680" y="1628800"/>
            <a:ext cx="5760640" cy="367240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지도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5988" y="5596054"/>
            <a:ext cx="723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▷</a:t>
            </a:r>
            <a:r>
              <a:rPr lang="en-US" altLang="ko-KR" dirty="0" smtClean="0"/>
              <a:t> </a:t>
            </a:r>
            <a:r>
              <a:rPr lang="ko-KR" altLang="en-US" dirty="0" smtClean="0"/>
              <a:t>자신이 등록한 일과의 장소를 날짜에 따라 보여줌</a:t>
            </a:r>
            <a:endParaRPr lang="ko-KR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50" y="1052736"/>
            <a:ext cx="7839170" cy="4407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그룹 9"/>
          <p:cNvGrpSpPr/>
          <p:nvPr/>
        </p:nvGrpSpPr>
        <p:grpSpPr>
          <a:xfrm>
            <a:off x="643399" y="1268761"/>
            <a:ext cx="1551162" cy="2754600"/>
            <a:chOff x="643399" y="1268761"/>
            <a:chExt cx="1551162" cy="2754600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2" t="9209" r="88862" b="58181"/>
            <a:stretch/>
          </p:blipFill>
          <p:spPr bwMode="auto">
            <a:xfrm>
              <a:off x="643399" y="1268761"/>
              <a:ext cx="1551162" cy="275460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직사각형 3"/>
            <p:cNvSpPr/>
            <p:nvPr/>
          </p:nvSpPr>
          <p:spPr>
            <a:xfrm>
              <a:off x="643399" y="1268761"/>
              <a:ext cx="1551162" cy="27546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2037218" y="1943120"/>
            <a:ext cx="2117974" cy="878892"/>
            <a:chOff x="2037218" y="1943120"/>
            <a:chExt cx="2117974" cy="878892"/>
          </a:xfrm>
        </p:grpSpPr>
        <p:sp>
          <p:nvSpPr>
            <p:cNvPr id="7" name="설명선 2(강조선) 6"/>
            <p:cNvSpPr/>
            <p:nvPr/>
          </p:nvSpPr>
          <p:spPr>
            <a:xfrm>
              <a:off x="2037218" y="1943120"/>
              <a:ext cx="942222" cy="878892"/>
            </a:xfrm>
            <a:custGeom>
              <a:avLst/>
              <a:gdLst>
                <a:gd name="connsiteX0" fmla="*/ 0 w 1143519"/>
                <a:gd name="connsiteY0" fmla="*/ 0 h 338362"/>
                <a:gd name="connsiteX1" fmla="*/ 1143519 w 1143519"/>
                <a:gd name="connsiteY1" fmla="*/ 0 h 338362"/>
                <a:gd name="connsiteX2" fmla="*/ 1143519 w 1143519"/>
                <a:gd name="connsiteY2" fmla="*/ 338362 h 338362"/>
                <a:gd name="connsiteX3" fmla="*/ 0 w 1143519"/>
                <a:gd name="connsiteY3" fmla="*/ 338362 h 338362"/>
                <a:gd name="connsiteX4" fmla="*/ 0 w 1143519"/>
                <a:gd name="connsiteY4" fmla="*/ 0 h 338362"/>
                <a:gd name="connsiteX0" fmla="*/ -299167 w 1143519"/>
                <a:gd name="connsiteY0" fmla="*/ 0 h 338362"/>
                <a:gd name="connsiteX1" fmla="*/ -299167 w 1143519"/>
                <a:gd name="connsiteY1" fmla="*/ 338362 h 338362"/>
                <a:gd name="connsiteX0" fmla="*/ -299167 w 1143519"/>
                <a:gd name="connsiteY0" fmla="*/ 179812 h 338362"/>
                <a:gd name="connsiteX1" fmla="*/ -697295 w 1143519"/>
                <a:gd name="connsiteY1" fmla="*/ 179048 h 338362"/>
                <a:gd name="connsiteX2" fmla="*/ -1094622 w 1143519"/>
                <a:gd name="connsiteY2" fmla="*/ 833172 h 338362"/>
                <a:gd name="connsiteX0" fmla="*/ 1094622 w 2238141"/>
                <a:gd name="connsiteY0" fmla="*/ 0 h 833172"/>
                <a:gd name="connsiteX1" fmla="*/ 2238141 w 2238141"/>
                <a:gd name="connsiteY1" fmla="*/ 0 h 833172"/>
                <a:gd name="connsiteX2" fmla="*/ 2238141 w 2238141"/>
                <a:gd name="connsiteY2" fmla="*/ 338362 h 833172"/>
                <a:gd name="connsiteX3" fmla="*/ 942222 w 2238141"/>
                <a:gd name="connsiteY3" fmla="*/ 353602 h 833172"/>
                <a:gd name="connsiteX4" fmla="*/ 1094622 w 2238141"/>
                <a:gd name="connsiteY4" fmla="*/ 0 h 833172"/>
                <a:gd name="connsiteX0" fmla="*/ 795455 w 2238141"/>
                <a:gd name="connsiteY0" fmla="*/ 0 h 833172"/>
                <a:gd name="connsiteX1" fmla="*/ 795455 w 2238141"/>
                <a:gd name="connsiteY1" fmla="*/ 338362 h 833172"/>
                <a:gd name="connsiteX0" fmla="*/ 795455 w 2238141"/>
                <a:gd name="connsiteY0" fmla="*/ 179812 h 833172"/>
                <a:gd name="connsiteX1" fmla="*/ 397327 w 2238141"/>
                <a:gd name="connsiteY1" fmla="*/ 179048 h 833172"/>
                <a:gd name="connsiteX2" fmla="*/ 0 w 2238141"/>
                <a:gd name="connsiteY2" fmla="*/ 833172 h 833172"/>
                <a:gd name="connsiteX0" fmla="*/ 942222 w 2238141"/>
                <a:gd name="connsiteY0" fmla="*/ 0 h 878892"/>
                <a:gd name="connsiteX1" fmla="*/ 2238141 w 2238141"/>
                <a:gd name="connsiteY1" fmla="*/ 45720 h 878892"/>
                <a:gd name="connsiteX2" fmla="*/ 2238141 w 2238141"/>
                <a:gd name="connsiteY2" fmla="*/ 384082 h 878892"/>
                <a:gd name="connsiteX3" fmla="*/ 942222 w 2238141"/>
                <a:gd name="connsiteY3" fmla="*/ 399322 h 878892"/>
                <a:gd name="connsiteX4" fmla="*/ 942222 w 2238141"/>
                <a:gd name="connsiteY4" fmla="*/ 0 h 878892"/>
                <a:gd name="connsiteX0" fmla="*/ 795455 w 2238141"/>
                <a:gd name="connsiteY0" fmla="*/ 45720 h 878892"/>
                <a:gd name="connsiteX1" fmla="*/ 795455 w 2238141"/>
                <a:gd name="connsiteY1" fmla="*/ 384082 h 878892"/>
                <a:gd name="connsiteX0" fmla="*/ 795455 w 2238141"/>
                <a:gd name="connsiteY0" fmla="*/ 225532 h 878892"/>
                <a:gd name="connsiteX1" fmla="*/ 397327 w 2238141"/>
                <a:gd name="connsiteY1" fmla="*/ 224768 h 878892"/>
                <a:gd name="connsiteX2" fmla="*/ 0 w 2238141"/>
                <a:gd name="connsiteY2" fmla="*/ 878892 h 878892"/>
                <a:gd name="connsiteX0" fmla="*/ 942222 w 2238141"/>
                <a:gd name="connsiteY0" fmla="*/ 0 h 878892"/>
                <a:gd name="connsiteX1" fmla="*/ 2238141 w 2238141"/>
                <a:gd name="connsiteY1" fmla="*/ 384082 h 878892"/>
                <a:gd name="connsiteX2" fmla="*/ 942222 w 2238141"/>
                <a:gd name="connsiteY2" fmla="*/ 399322 h 878892"/>
                <a:gd name="connsiteX3" fmla="*/ 942222 w 2238141"/>
                <a:gd name="connsiteY3" fmla="*/ 0 h 878892"/>
                <a:gd name="connsiteX0" fmla="*/ 795455 w 2238141"/>
                <a:gd name="connsiteY0" fmla="*/ 45720 h 878892"/>
                <a:gd name="connsiteX1" fmla="*/ 795455 w 2238141"/>
                <a:gd name="connsiteY1" fmla="*/ 384082 h 878892"/>
                <a:gd name="connsiteX0" fmla="*/ 795455 w 2238141"/>
                <a:gd name="connsiteY0" fmla="*/ 225532 h 878892"/>
                <a:gd name="connsiteX1" fmla="*/ 397327 w 2238141"/>
                <a:gd name="connsiteY1" fmla="*/ 224768 h 878892"/>
                <a:gd name="connsiteX2" fmla="*/ 0 w 2238141"/>
                <a:gd name="connsiteY2" fmla="*/ 878892 h 878892"/>
                <a:gd name="connsiteX0" fmla="*/ 942222 w 942222"/>
                <a:gd name="connsiteY0" fmla="*/ 0 h 878892"/>
                <a:gd name="connsiteX1" fmla="*/ 942222 w 942222"/>
                <a:gd name="connsiteY1" fmla="*/ 399322 h 878892"/>
                <a:gd name="connsiteX2" fmla="*/ 942222 w 942222"/>
                <a:gd name="connsiteY2" fmla="*/ 0 h 878892"/>
                <a:gd name="connsiteX0" fmla="*/ 795455 w 942222"/>
                <a:gd name="connsiteY0" fmla="*/ 45720 h 878892"/>
                <a:gd name="connsiteX1" fmla="*/ 795455 w 942222"/>
                <a:gd name="connsiteY1" fmla="*/ 384082 h 878892"/>
                <a:gd name="connsiteX0" fmla="*/ 795455 w 942222"/>
                <a:gd name="connsiteY0" fmla="*/ 225532 h 878892"/>
                <a:gd name="connsiteX1" fmla="*/ 397327 w 942222"/>
                <a:gd name="connsiteY1" fmla="*/ 224768 h 878892"/>
                <a:gd name="connsiteX2" fmla="*/ 0 w 942222"/>
                <a:gd name="connsiteY2" fmla="*/ 878892 h 87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2222" h="878892" stroke="0" extrusionOk="0">
                  <a:moveTo>
                    <a:pt x="942222" y="0"/>
                  </a:moveTo>
                  <a:lnTo>
                    <a:pt x="942222" y="399322"/>
                  </a:lnTo>
                  <a:lnTo>
                    <a:pt x="942222" y="0"/>
                  </a:lnTo>
                  <a:close/>
                </a:path>
                <a:path w="942222" h="878892" fill="none" extrusionOk="0">
                  <a:moveTo>
                    <a:pt x="795455" y="45720"/>
                  </a:moveTo>
                  <a:close/>
                  <a:cubicBezTo>
                    <a:pt x="795455" y="158507"/>
                    <a:pt x="795455" y="271295"/>
                    <a:pt x="795455" y="384082"/>
                  </a:cubicBezTo>
                </a:path>
                <a:path w="942222" h="878892" fill="none" extrusionOk="0">
                  <a:moveTo>
                    <a:pt x="795455" y="225532"/>
                  </a:moveTo>
                  <a:lnTo>
                    <a:pt x="397327" y="224768"/>
                  </a:lnTo>
                  <a:lnTo>
                    <a:pt x="0" y="878892"/>
                  </a:lnTo>
                </a:path>
              </a:pathLst>
            </a:custGeom>
            <a:solidFill>
              <a:schemeClr val="bg1">
                <a:alpha val="70000"/>
              </a:schemeClr>
            </a:solidFill>
            <a:ln w="25400">
              <a:solidFill>
                <a:srgbClr val="2728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 dirty="0">
                <a:solidFill>
                  <a:srgbClr val="27282C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859048" y="1973600"/>
              <a:ext cx="1296144" cy="369332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b="1" dirty="0" smtClean="0"/>
                <a:t>일정순서</a:t>
              </a:r>
              <a:r>
                <a:rPr lang="ko-KR" altLang="en-US" b="1" dirty="0"/>
                <a:t>도</a:t>
              </a:r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2483768" y="2436277"/>
            <a:ext cx="3672408" cy="14247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 flipV="1">
            <a:off x="5675743" y="3861048"/>
            <a:ext cx="2394908" cy="1008112"/>
            <a:chOff x="1916825" y="1698327"/>
            <a:chExt cx="2394908" cy="878892"/>
          </a:xfrm>
        </p:grpSpPr>
        <p:sp>
          <p:nvSpPr>
            <p:cNvPr id="17" name="설명선 2(강조선) 6"/>
            <p:cNvSpPr/>
            <p:nvPr/>
          </p:nvSpPr>
          <p:spPr>
            <a:xfrm>
              <a:off x="1916825" y="1698327"/>
              <a:ext cx="942222" cy="878892"/>
            </a:xfrm>
            <a:custGeom>
              <a:avLst/>
              <a:gdLst>
                <a:gd name="connsiteX0" fmla="*/ 0 w 1143519"/>
                <a:gd name="connsiteY0" fmla="*/ 0 h 338362"/>
                <a:gd name="connsiteX1" fmla="*/ 1143519 w 1143519"/>
                <a:gd name="connsiteY1" fmla="*/ 0 h 338362"/>
                <a:gd name="connsiteX2" fmla="*/ 1143519 w 1143519"/>
                <a:gd name="connsiteY2" fmla="*/ 338362 h 338362"/>
                <a:gd name="connsiteX3" fmla="*/ 0 w 1143519"/>
                <a:gd name="connsiteY3" fmla="*/ 338362 h 338362"/>
                <a:gd name="connsiteX4" fmla="*/ 0 w 1143519"/>
                <a:gd name="connsiteY4" fmla="*/ 0 h 338362"/>
                <a:gd name="connsiteX0" fmla="*/ -299167 w 1143519"/>
                <a:gd name="connsiteY0" fmla="*/ 0 h 338362"/>
                <a:gd name="connsiteX1" fmla="*/ -299167 w 1143519"/>
                <a:gd name="connsiteY1" fmla="*/ 338362 h 338362"/>
                <a:gd name="connsiteX0" fmla="*/ -299167 w 1143519"/>
                <a:gd name="connsiteY0" fmla="*/ 179812 h 338362"/>
                <a:gd name="connsiteX1" fmla="*/ -697295 w 1143519"/>
                <a:gd name="connsiteY1" fmla="*/ 179048 h 338362"/>
                <a:gd name="connsiteX2" fmla="*/ -1094622 w 1143519"/>
                <a:gd name="connsiteY2" fmla="*/ 833172 h 338362"/>
                <a:gd name="connsiteX0" fmla="*/ 1094622 w 2238141"/>
                <a:gd name="connsiteY0" fmla="*/ 0 h 833172"/>
                <a:gd name="connsiteX1" fmla="*/ 2238141 w 2238141"/>
                <a:gd name="connsiteY1" fmla="*/ 0 h 833172"/>
                <a:gd name="connsiteX2" fmla="*/ 2238141 w 2238141"/>
                <a:gd name="connsiteY2" fmla="*/ 338362 h 833172"/>
                <a:gd name="connsiteX3" fmla="*/ 942222 w 2238141"/>
                <a:gd name="connsiteY3" fmla="*/ 353602 h 833172"/>
                <a:gd name="connsiteX4" fmla="*/ 1094622 w 2238141"/>
                <a:gd name="connsiteY4" fmla="*/ 0 h 833172"/>
                <a:gd name="connsiteX0" fmla="*/ 795455 w 2238141"/>
                <a:gd name="connsiteY0" fmla="*/ 0 h 833172"/>
                <a:gd name="connsiteX1" fmla="*/ 795455 w 2238141"/>
                <a:gd name="connsiteY1" fmla="*/ 338362 h 833172"/>
                <a:gd name="connsiteX0" fmla="*/ 795455 w 2238141"/>
                <a:gd name="connsiteY0" fmla="*/ 179812 h 833172"/>
                <a:gd name="connsiteX1" fmla="*/ 397327 w 2238141"/>
                <a:gd name="connsiteY1" fmla="*/ 179048 h 833172"/>
                <a:gd name="connsiteX2" fmla="*/ 0 w 2238141"/>
                <a:gd name="connsiteY2" fmla="*/ 833172 h 833172"/>
                <a:gd name="connsiteX0" fmla="*/ 942222 w 2238141"/>
                <a:gd name="connsiteY0" fmla="*/ 0 h 878892"/>
                <a:gd name="connsiteX1" fmla="*/ 2238141 w 2238141"/>
                <a:gd name="connsiteY1" fmla="*/ 45720 h 878892"/>
                <a:gd name="connsiteX2" fmla="*/ 2238141 w 2238141"/>
                <a:gd name="connsiteY2" fmla="*/ 384082 h 878892"/>
                <a:gd name="connsiteX3" fmla="*/ 942222 w 2238141"/>
                <a:gd name="connsiteY3" fmla="*/ 399322 h 878892"/>
                <a:gd name="connsiteX4" fmla="*/ 942222 w 2238141"/>
                <a:gd name="connsiteY4" fmla="*/ 0 h 878892"/>
                <a:gd name="connsiteX0" fmla="*/ 795455 w 2238141"/>
                <a:gd name="connsiteY0" fmla="*/ 45720 h 878892"/>
                <a:gd name="connsiteX1" fmla="*/ 795455 w 2238141"/>
                <a:gd name="connsiteY1" fmla="*/ 384082 h 878892"/>
                <a:gd name="connsiteX0" fmla="*/ 795455 w 2238141"/>
                <a:gd name="connsiteY0" fmla="*/ 225532 h 878892"/>
                <a:gd name="connsiteX1" fmla="*/ 397327 w 2238141"/>
                <a:gd name="connsiteY1" fmla="*/ 224768 h 878892"/>
                <a:gd name="connsiteX2" fmla="*/ 0 w 2238141"/>
                <a:gd name="connsiteY2" fmla="*/ 878892 h 878892"/>
                <a:gd name="connsiteX0" fmla="*/ 942222 w 2238141"/>
                <a:gd name="connsiteY0" fmla="*/ 0 h 878892"/>
                <a:gd name="connsiteX1" fmla="*/ 2238141 w 2238141"/>
                <a:gd name="connsiteY1" fmla="*/ 384082 h 878892"/>
                <a:gd name="connsiteX2" fmla="*/ 942222 w 2238141"/>
                <a:gd name="connsiteY2" fmla="*/ 399322 h 878892"/>
                <a:gd name="connsiteX3" fmla="*/ 942222 w 2238141"/>
                <a:gd name="connsiteY3" fmla="*/ 0 h 878892"/>
                <a:gd name="connsiteX0" fmla="*/ 795455 w 2238141"/>
                <a:gd name="connsiteY0" fmla="*/ 45720 h 878892"/>
                <a:gd name="connsiteX1" fmla="*/ 795455 w 2238141"/>
                <a:gd name="connsiteY1" fmla="*/ 384082 h 878892"/>
                <a:gd name="connsiteX0" fmla="*/ 795455 w 2238141"/>
                <a:gd name="connsiteY0" fmla="*/ 225532 h 878892"/>
                <a:gd name="connsiteX1" fmla="*/ 397327 w 2238141"/>
                <a:gd name="connsiteY1" fmla="*/ 224768 h 878892"/>
                <a:gd name="connsiteX2" fmla="*/ 0 w 2238141"/>
                <a:gd name="connsiteY2" fmla="*/ 878892 h 878892"/>
                <a:gd name="connsiteX0" fmla="*/ 942222 w 942222"/>
                <a:gd name="connsiteY0" fmla="*/ 0 h 878892"/>
                <a:gd name="connsiteX1" fmla="*/ 942222 w 942222"/>
                <a:gd name="connsiteY1" fmla="*/ 399322 h 878892"/>
                <a:gd name="connsiteX2" fmla="*/ 942222 w 942222"/>
                <a:gd name="connsiteY2" fmla="*/ 0 h 878892"/>
                <a:gd name="connsiteX0" fmla="*/ 795455 w 942222"/>
                <a:gd name="connsiteY0" fmla="*/ 45720 h 878892"/>
                <a:gd name="connsiteX1" fmla="*/ 795455 w 942222"/>
                <a:gd name="connsiteY1" fmla="*/ 384082 h 878892"/>
                <a:gd name="connsiteX0" fmla="*/ 795455 w 942222"/>
                <a:gd name="connsiteY0" fmla="*/ 225532 h 878892"/>
                <a:gd name="connsiteX1" fmla="*/ 397327 w 942222"/>
                <a:gd name="connsiteY1" fmla="*/ 224768 h 878892"/>
                <a:gd name="connsiteX2" fmla="*/ 0 w 942222"/>
                <a:gd name="connsiteY2" fmla="*/ 878892 h 87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2222" h="878892" stroke="0" extrusionOk="0">
                  <a:moveTo>
                    <a:pt x="942222" y="0"/>
                  </a:moveTo>
                  <a:lnTo>
                    <a:pt x="942222" y="399322"/>
                  </a:lnTo>
                  <a:lnTo>
                    <a:pt x="942222" y="0"/>
                  </a:lnTo>
                  <a:close/>
                </a:path>
                <a:path w="942222" h="878892" fill="none" extrusionOk="0">
                  <a:moveTo>
                    <a:pt x="795455" y="45720"/>
                  </a:moveTo>
                  <a:close/>
                  <a:cubicBezTo>
                    <a:pt x="795455" y="158507"/>
                    <a:pt x="795455" y="271295"/>
                    <a:pt x="795455" y="384082"/>
                  </a:cubicBezTo>
                </a:path>
                <a:path w="942222" h="878892" fill="none" extrusionOk="0">
                  <a:moveTo>
                    <a:pt x="795455" y="225532"/>
                  </a:moveTo>
                  <a:lnTo>
                    <a:pt x="397327" y="224768"/>
                  </a:lnTo>
                  <a:lnTo>
                    <a:pt x="0" y="878892"/>
                  </a:lnTo>
                </a:path>
              </a:pathLst>
            </a:custGeom>
            <a:solidFill>
              <a:schemeClr val="bg1">
                <a:alpha val="70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 dirty="0">
                <a:solidFill>
                  <a:srgbClr val="27282C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10800000">
              <a:off x="2757299" y="1740153"/>
              <a:ext cx="1554434" cy="321991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b="1" dirty="0" err="1" smtClean="0"/>
                <a:t>경로및교통편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60990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10"/>
          <a:stretch/>
        </p:blipFill>
        <p:spPr bwMode="auto">
          <a:xfrm>
            <a:off x="6316111" y="976114"/>
            <a:ext cx="2144321" cy="3028950"/>
          </a:xfrm>
          <a:prstGeom prst="rect">
            <a:avLst/>
          </a:prstGeom>
          <a:noFill/>
          <a:ln w="9525">
            <a:solidFill>
              <a:srgbClr val="00C5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56" y="980728"/>
            <a:ext cx="5328592" cy="3037778"/>
          </a:xfrm>
          <a:prstGeom prst="rect">
            <a:avLst/>
          </a:prstGeom>
          <a:noFill/>
          <a:ln w="9525">
            <a:solidFill>
              <a:srgbClr val="00C5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780" y="4221157"/>
            <a:ext cx="5658856" cy="2088163"/>
          </a:xfrm>
          <a:prstGeom prst="rect">
            <a:avLst/>
          </a:prstGeom>
          <a:noFill/>
          <a:ln w="9525">
            <a:solidFill>
              <a:srgbClr val="00C5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 정보 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저장 및 분석</a:t>
            </a:r>
            <a:endParaRPr lang="ko-KR" altLang="en-US" sz="2400" dirty="0">
              <a:solidFill>
                <a:srgbClr val="0066C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3492896" y="1120161"/>
            <a:ext cx="3201300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캘린</a:t>
            </a:r>
            <a:r>
              <a:rPr lang="ko-KR" altLang="en-US" sz="2400" dirty="0">
                <a:solidFill>
                  <a:srgbClr val="27282C"/>
                </a:solidFill>
              </a:rPr>
              <a:t>더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-3543984" y="3961370"/>
            <a:ext cx="3232212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파일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540552" y="794321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통계</a:t>
            </a:r>
            <a:r>
              <a:rPr lang="en-US" altLang="ko-KR" sz="2400" dirty="0" smtClean="0">
                <a:solidFill>
                  <a:srgbClr val="27282C"/>
                </a:solidFill>
              </a:rPr>
              <a:t>_</a:t>
            </a:r>
            <a:r>
              <a:rPr lang="ko-KR" altLang="en-US" sz="2400" dirty="0" smtClean="0">
                <a:solidFill>
                  <a:srgbClr val="27282C"/>
                </a:solidFill>
              </a:rPr>
              <a:t>그래프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570248" y="3682098"/>
            <a:ext cx="2592288" cy="2232248"/>
          </a:xfrm>
          <a:prstGeom prst="rect">
            <a:avLst/>
          </a:prstGeom>
          <a:solidFill>
            <a:srgbClr val="E0E8E8"/>
          </a:solidFill>
          <a:ln>
            <a:solidFill>
              <a:srgbClr val="00C5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[To-Do]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pic>
        <p:nvPicPr>
          <p:cNvPr id="1026" name="Picture 2" descr="C:\Users\SAMSUNG\Documents\Downloads\64273d52c282e3b26d2d0968d08b9d8d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332" y="-1971600"/>
            <a:ext cx="1548408" cy="154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SAMSUNG\Documents\Downloads\cbe850b0f6008c1127c1fe27bbf20948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4343988"/>
            <a:ext cx="1965332" cy="196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6617869" y="-1985475"/>
            <a:ext cx="1468689" cy="1562283"/>
            <a:chOff x="5102310" y="6963521"/>
            <a:chExt cx="1277271" cy="1277271"/>
          </a:xfrm>
        </p:grpSpPr>
        <p:pic>
          <p:nvPicPr>
            <p:cNvPr id="12" name="Picture 15" descr="C:\Users\SAMSUNG\Documents\Downloads\a3a7d369beb24c9a64624733ff1adc49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2310" y="6963521"/>
              <a:ext cx="1277271" cy="12772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4" descr="C:\Users\SAMSUNG\Documents\Downloads\350535775bacf8237f0c26da0bb3460b.pn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4161" y="7233489"/>
              <a:ext cx="525420" cy="5254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4" name="그룹 13"/>
            <p:cNvGrpSpPr/>
            <p:nvPr/>
          </p:nvGrpSpPr>
          <p:grpSpPr>
            <a:xfrm>
              <a:off x="5473604" y="7599025"/>
              <a:ext cx="334756" cy="205815"/>
              <a:chOff x="6102170" y="368660"/>
              <a:chExt cx="823900" cy="644370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6102170" y="725427"/>
                <a:ext cx="284330" cy="287603"/>
              </a:xfrm>
              <a:prstGeom prst="line">
                <a:avLst/>
              </a:prstGeom>
              <a:ln w="57150">
                <a:solidFill>
                  <a:srgbClr val="577CB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flipV="1">
                <a:off x="6307913" y="368660"/>
                <a:ext cx="618157" cy="644370"/>
              </a:xfrm>
              <a:prstGeom prst="line">
                <a:avLst/>
              </a:prstGeom>
              <a:ln w="57150">
                <a:solidFill>
                  <a:srgbClr val="577CB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그룹 14"/>
            <p:cNvGrpSpPr/>
            <p:nvPr/>
          </p:nvGrpSpPr>
          <p:grpSpPr>
            <a:xfrm>
              <a:off x="5473604" y="7368268"/>
              <a:ext cx="334756" cy="205815"/>
              <a:chOff x="6102170" y="368660"/>
              <a:chExt cx="823900" cy="644370"/>
            </a:xfrm>
          </p:grpSpPr>
          <p:cxnSp>
            <p:nvCxnSpPr>
              <p:cNvPr id="16" name="직선 연결선 15"/>
              <p:cNvCxnSpPr/>
              <p:nvPr/>
            </p:nvCxnSpPr>
            <p:spPr>
              <a:xfrm>
                <a:off x="6102170" y="725427"/>
                <a:ext cx="284330" cy="287603"/>
              </a:xfrm>
              <a:prstGeom prst="line">
                <a:avLst/>
              </a:prstGeom>
              <a:ln w="57150">
                <a:solidFill>
                  <a:srgbClr val="577CB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/>
              <p:cNvCxnSpPr/>
              <p:nvPr/>
            </p:nvCxnSpPr>
            <p:spPr>
              <a:xfrm flipV="1">
                <a:off x="6307913" y="368660"/>
                <a:ext cx="618157" cy="644370"/>
              </a:xfrm>
              <a:prstGeom prst="line">
                <a:avLst/>
              </a:prstGeom>
              <a:ln w="57150">
                <a:solidFill>
                  <a:srgbClr val="577CB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7" descr="C:\Users\SAMSUNG\Documents\Downloads\icon\cd01e9c9b9e961e1c896e5556cb7b159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392" y="7317432"/>
            <a:ext cx="1296144" cy="12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657280" y="980728"/>
            <a:ext cx="5328592" cy="303777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652656" y="1826821"/>
            <a:ext cx="53285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/>
              <a:t>월간</a:t>
            </a:r>
            <a:r>
              <a:rPr lang="en-US" altLang="ko-KR" sz="2800" dirty="0" smtClean="0"/>
              <a:t>/</a:t>
            </a:r>
            <a:r>
              <a:rPr lang="ko-KR" altLang="en-US" sz="2800" dirty="0" smtClean="0"/>
              <a:t>주간</a:t>
            </a:r>
            <a:r>
              <a:rPr lang="en-US" altLang="ko-KR" sz="2800" dirty="0" smtClean="0"/>
              <a:t>/</a:t>
            </a:r>
            <a:r>
              <a:rPr lang="ko-KR" altLang="en-US" sz="2800" dirty="0" smtClean="0"/>
              <a:t>일일</a:t>
            </a:r>
            <a:r>
              <a:rPr lang="ko-KR" altLang="en-US" sz="2400" dirty="0" smtClean="0"/>
              <a:t> 캘린더 제공</a:t>
            </a:r>
            <a:endParaRPr lang="en-US" altLang="ko-KR" sz="2400" dirty="0" smtClean="0"/>
          </a:p>
          <a:p>
            <a:pPr algn="ctr"/>
            <a:r>
              <a:rPr lang="ko-KR" altLang="en-US" sz="2400" dirty="0" smtClean="0"/>
              <a:t>등록한 일정정보를 </a:t>
            </a:r>
            <a:r>
              <a:rPr lang="ko-KR" altLang="en-US" sz="2800" dirty="0" smtClean="0"/>
              <a:t>한번에</a:t>
            </a:r>
            <a:r>
              <a:rPr lang="ko-KR" altLang="en-US" sz="2400" dirty="0" smtClean="0"/>
              <a:t> 확인가능</a:t>
            </a:r>
            <a:endParaRPr lang="ko-KR" altLang="en-US" sz="2400" dirty="0"/>
          </a:p>
        </p:txBody>
      </p:sp>
      <p:sp>
        <p:nvSpPr>
          <p:cNvPr id="25" name="직사각형 24"/>
          <p:cNvSpPr/>
          <p:nvPr/>
        </p:nvSpPr>
        <p:spPr>
          <a:xfrm>
            <a:off x="6316111" y="980728"/>
            <a:ext cx="2148945" cy="298064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6294765" y="1628800"/>
            <a:ext cx="21489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/>
              <a:t>날짜 별 </a:t>
            </a:r>
            <a:r>
              <a:rPr lang="ko-KR" altLang="en-US" sz="2000" dirty="0" err="1" smtClean="0"/>
              <a:t>할일을</a:t>
            </a:r>
            <a:r>
              <a:rPr lang="ko-KR" altLang="en-US" sz="2000" dirty="0" smtClean="0"/>
              <a:t> 관리하는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400" dirty="0" smtClean="0"/>
              <a:t>체크리스트</a:t>
            </a:r>
            <a:endParaRPr lang="en-US" altLang="ko-KR" sz="2400" dirty="0" smtClean="0"/>
          </a:p>
          <a:p>
            <a:pPr algn="ctr"/>
            <a:r>
              <a:rPr lang="ko-KR" altLang="en-US" sz="2000" dirty="0" smtClean="0"/>
              <a:t>체크 후 </a:t>
            </a:r>
            <a:r>
              <a:rPr lang="ko-KR" altLang="en-US" sz="2400" dirty="0" smtClean="0"/>
              <a:t>코멘트</a:t>
            </a:r>
            <a:r>
              <a:rPr lang="ko-KR" altLang="en-US" sz="2000" dirty="0" smtClean="0"/>
              <a:t> 남길 수 있음</a:t>
            </a:r>
            <a:endParaRPr lang="en-US" altLang="ko-KR" sz="2000" dirty="0" smtClean="0"/>
          </a:p>
          <a:p>
            <a:pPr algn="ctr"/>
            <a:endParaRPr lang="ko-KR" altLang="en-US" sz="2400" dirty="0"/>
          </a:p>
        </p:txBody>
      </p:sp>
      <p:sp>
        <p:nvSpPr>
          <p:cNvPr id="27" name="직사각형 26"/>
          <p:cNvSpPr/>
          <p:nvPr/>
        </p:nvSpPr>
        <p:spPr>
          <a:xfrm>
            <a:off x="2791780" y="4221157"/>
            <a:ext cx="5651930" cy="208816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2757966" y="4725144"/>
            <a:ext cx="56857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/>
              <a:t>태그</a:t>
            </a:r>
            <a:r>
              <a:rPr lang="ko-KR" altLang="en-US" sz="2400" dirty="0" smtClean="0"/>
              <a:t>를 통한검색이 가능</a:t>
            </a:r>
            <a:r>
              <a:rPr lang="en-US" altLang="ko-KR" sz="2400" dirty="0" smtClean="0"/>
              <a:t>,</a:t>
            </a:r>
          </a:p>
          <a:p>
            <a:pPr algn="ctr"/>
            <a:r>
              <a:rPr lang="ko-KR" altLang="en-US" sz="2400" dirty="0" smtClean="0"/>
              <a:t>파일 </a:t>
            </a:r>
            <a:r>
              <a:rPr lang="ko-KR" altLang="en-US" sz="2800" dirty="0" err="1" smtClean="0"/>
              <a:t>미리보기</a:t>
            </a:r>
            <a:r>
              <a:rPr lang="ko-KR" altLang="en-US" sz="2400" dirty="0" smtClean="0"/>
              <a:t> 및 다운로드 기능 지원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1822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1" grpId="0"/>
      <p:bldP spid="25" grpId="0" animBg="1"/>
      <p:bldP spid="26" grpId="0"/>
      <p:bldP spid="27" grpId="0" animBg="1"/>
      <p:bldP spid="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 정보 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공유</a:t>
            </a:r>
            <a:endParaRPr lang="ko-KR" altLang="en-US" sz="2400" dirty="0">
              <a:solidFill>
                <a:srgbClr val="0066C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35596" y="8037512"/>
            <a:ext cx="5760640" cy="367240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[Group]</a:t>
            </a:r>
          </a:p>
          <a:p>
            <a:pPr algn="ctr"/>
            <a:r>
              <a:rPr lang="ko-KR" altLang="en-US" sz="2400" dirty="0" err="1" smtClean="0">
                <a:solidFill>
                  <a:srgbClr val="27282C"/>
                </a:solidFill>
              </a:rPr>
              <a:t>그룹대시보드</a:t>
            </a:r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 rotWithShape="1">
          <a:blip r:embed="rId3" cstate="print"/>
          <a:srcRect b="31630"/>
          <a:stretch/>
        </p:blipFill>
        <p:spPr bwMode="auto">
          <a:xfrm>
            <a:off x="551050" y="1463305"/>
            <a:ext cx="8041899" cy="3549871"/>
          </a:xfrm>
          <a:prstGeom prst="rect">
            <a:avLst/>
          </a:prstGeom>
          <a:noFill/>
          <a:ln w="25400">
            <a:gradFill flip="none" rotWithShape="1">
              <a:gsLst>
                <a:gs pos="0">
                  <a:srgbClr val="03D4A8"/>
                </a:gs>
                <a:gs pos="25000">
                  <a:srgbClr val="21D6E0"/>
                </a:gs>
                <a:gs pos="75000">
                  <a:srgbClr val="0087E6"/>
                </a:gs>
                <a:gs pos="100000">
                  <a:srgbClr val="005CBF"/>
                </a:gs>
              </a:gsLst>
              <a:lin ang="16200000" scaled="1"/>
              <a:tileRect/>
            </a:gradFill>
            <a:miter lim="800000"/>
            <a:headEnd/>
            <a:tailEnd/>
          </a:ln>
          <a:effectLst/>
        </p:spPr>
      </p:pic>
      <p:sp>
        <p:nvSpPr>
          <p:cNvPr id="7" name="직사각형 6"/>
          <p:cNvSpPr/>
          <p:nvPr/>
        </p:nvSpPr>
        <p:spPr bwMode="auto">
          <a:xfrm>
            <a:off x="1543931" y="1763814"/>
            <a:ext cx="3703144" cy="94510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0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596055" y="1763815"/>
            <a:ext cx="960610" cy="945105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0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27094" y="2033846"/>
            <a:ext cx="2673298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3708E2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ja-JP" altLang="en-US" sz="1200" b="0" dirty="0" smtClean="0">
                <a:latin typeface="+mn-ea"/>
              </a:rPr>
              <a:t>チームのリーダーとメンバーの写真</a:t>
            </a:r>
            <a:endParaRPr lang="ko-KR" altLang="en-US" sz="1200" b="0" dirty="0">
              <a:latin typeface="+mn-ea"/>
            </a:endParaRPr>
          </a:p>
        </p:txBody>
      </p:sp>
      <p:sp>
        <p:nvSpPr>
          <p:cNvPr id="10" name="직사각형 9"/>
          <p:cNvSpPr/>
          <p:nvPr/>
        </p:nvSpPr>
        <p:spPr bwMode="auto">
          <a:xfrm>
            <a:off x="3779912" y="3140968"/>
            <a:ext cx="3377858" cy="343301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0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92441" y="3536532"/>
            <a:ext cx="3564397" cy="307777"/>
          </a:xfrm>
          <a:prstGeom prst="rect">
            <a:avLst/>
          </a:prstGeom>
          <a:ln w="19050">
            <a:solidFill>
              <a:srgbClr val="3708E2"/>
            </a:solidFill>
            <a:prstDash val="sys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ja-JP" altLang="en-US" sz="1400" b="0" dirty="0" smtClean="0">
                <a:solidFill>
                  <a:schemeClr val="tx1"/>
                </a:solidFill>
                <a:latin typeface="+mn-ea"/>
              </a:rPr>
              <a:t>メンバーによってスケジュールの色が違う</a:t>
            </a:r>
            <a:endParaRPr lang="ko-KR" altLang="en-US" sz="1400" b="0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28" y="4221088"/>
            <a:ext cx="6883400" cy="1993900"/>
          </a:xfrm>
          <a:prstGeom prst="rect">
            <a:avLst/>
          </a:prstGeom>
          <a:noFill/>
          <a:ln w="28575">
            <a:gradFill flip="none" rotWithShape="1">
              <a:gsLst>
                <a:gs pos="0">
                  <a:srgbClr val="03D4A8"/>
                </a:gs>
                <a:gs pos="25000">
                  <a:srgbClr val="21D6E0"/>
                </a:gs>
                <a:gs pos="75000">
                  <a:srgbClr val="0087E6"/>
                </a:gs>
                <a:gs pos="100000">
                  <a:srgbClr val="005CBF"/>
                </a:gs>
              </a:gsLst>
              <a:lin ang="5400000" scaled="1"/>
              <a:tileRect/>
            </a:gra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94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3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편의</a:t>
            </a:r>
            <a:r>
              <a:rPr lang="ko-KR" altLang="en-US" sz="2400" dirty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성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-3204864" y="1196752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브리핑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상단 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540552" y="1196752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자동등</a:t>
            </a:r>
            <a:r>
              <a:rPr lang="ko-KR" altLang="en-US" sz="2400" dirty="0">
                <a:solidFill>
                  <a:srgbClr val="27282C"/>
                </a:solidFill>
              </a:rPr>
              <a:t>록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-3208272" y="4149080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커맨</a:t>
            </a:r>
            <a:r>
              <a:rPr lang="ko-KR" altLang="en-US" sz="2400" dirty="0">
                <a:solidFill>
                  <a:srgbClr val="27282C"/>
                </a:solidFill>
              </a:rPr>
              <a:t>드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탑 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540552" y="3717032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날씨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err="1" smtClean="0">
                <a:solidFill>
                  <a:srgbClr val="27282C"/>
                </a:solidFill>
              </a:rPr>
              <a:t>위젯</a:t>
            </a:r>
            <a:r>
              <a:rPr lang="ko-KR" altLang="en-US" sz="2400" dirty="0" smtClean="0">
                <a:solidFill>
                  <a:srgbClr val="27282C"/>
                </a:solidFill>
              </a:rPr>
              <a:t> 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608" y="1137943"/>
            <a:ext cx="2766824" cy="19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6" descr="C:\Users\Administrator\Desktop\KakaoTalk_20160825_141240106.png"/>
          <p:cNvPicPr>
            <a:picLocks noChangeAspect="1" noChangeArrowheads="1"/>
          </p:cNvPicPr>
          <p:nvPr/>
        </p:nvPicPr>
        <p:blipFill>
          <a:blip r:embed="rId4" cstate="print"/>
          <a:srcRect b="49297"/>
          <a:stretch>
            <a:fillRect/>
          </a:stretch>
        </p:blipFill>
        <p:spPr bwMode="auto">
          <a:xfrm>
            <a:off x="4762737" y="3475843"/>
            <a:ext cx="3697695" cy="2714625"/>
          </a:xfrm>
          <a:prstGeom prst="rect">
            <a:avLst/>
          </a:prstGeom>
          <a:noFill/>
          <a:ln w="19050">
            <a:solidFill>
              <a:srgbClr val="00C5CC"/>
            </a:solidFill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36"/>
          <a:stretch/>
        </p:blipFill>
        <p:spPr bwMode="auto">
          <a:xfrm>
            <a:off x="3635896" y="-1899592"/>
            <a:ext cx="4968552" cy="1621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475843"/>
            <a:ext cx="3371850" cy="271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95536" y="1160748"/>
            <a:ext cx="5040560" cy="1404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381345" y="1180423"/>
            <a:ext cx="5061832" cy="136815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76721" y="1556792"/>
            <a:ext cx="5066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오늘의 일정 정보를 간략하게 제공</a:t>
            </a:r>
            <a:endParaRPr lang="en-US" altLang="ko-KR" sz="2400" dirty="0" smtClean="0"/>
          </a:p>
        </p:txBody>
      </p:sp>
      <p:sp>
        <p:nvSpPr>
          <p:cNvPr id="15" name="직사각형 14"/>
          <p:cNvSpPr/>
          <p:nvPr/>
        </p:nvSpPr>
        <p:spPr>
          <a:xfrm>
            <a:off x="5693608" y="1137942"/>
            <a:ext cx="2766824" cy="190057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690612" y="1644466"/>
            <a:ext cx="2769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장소에 맞는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날씨정보 제공</a:t>
            </a:r>
            <a:endParaRPr lang="en-US" altLang="ko-KR" sz="2400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539552" y="3475842"/>
            <a:ext cx="3371850" cy="271462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34928" y="4149080"/>
            <a:ext cx="337493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제공된 </a:t>
            </a:r>
            <a:r>
              <a:rPr lang="ko-KR" altLang="en-US" sz="2800" dirty="0" smtClean="0"/>
              <a:t>명령어</a:t>
            </a:r>
            <a:r>
              <a:rPr lang="ko-KR" altLang="en-US" sz="2400" dirty="0" smtClean="0"/>
              <a:t>로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각 기능을 간편하고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손쉽게 제공</a:t>
            </a:r>
            <a:endParaRPr lang="en-US" altLang="ko-KR" sz="2400" dirty="0" smtClean="0"/>
          </a:p>
        </p:txBody>
      </p:sp>
      <p:sp>
        <p:nvSpPr>
          <p:cNvPr id="20" name="직사각형 19"/>
          <p:cNvSpPr/>
          <p:nvPr/>
        </p:nvSpPr>
        <p:spPr>
          <a:xfrm>
            <a:off x="4761147" y="3457136"/>
            <a:ext cx="3686006" cy="271462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770590" y="4130374"/>
            <a:ext cx="36893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메시지 내용의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 </a:t>
            </a:r>
            <a:r>
              <a:rPr lang="ko-KR" altLang="en-US" sz="2800" dirty="0" smtClean="0"/>
              <a:t>특정 키워드</a:t>
            </a:r>
            <a:r>
              <a:rPr lang="ko-KR" altLang="en-US" sz="2400" dirty="0" smtClean="0"/>
              <a:t>를 인식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캘린더에 </a:t>
            </a:r>
            <a:r>
              <a:rPr lang="ko-KR" altLang="en-US" sz="2800" dirty="0" smtClean="0"/>
              <a:t>자동등록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77346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 animBg="1"/>
      <p:bldP spid="18" grpId="0"/>
      <p:bldP spid="20" grpId="0" animBg="1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 정보 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시각화</a:t>
            </a:r>
            <a:endParaRPr lang="ko-KR" altLang="en-US" sz="2400" dirty="0">
              <a:solidFill>
                <a:srgbClr val="0066C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1680" y="1628800"/>
            <a:ext cx="5760640" cy="367240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지도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7" name="설명선 2(강조선) 6"/>
          <p:cNvSpPr/>
          <p:nvPr/>
        </p:nvSpPr>
        <p:spPr>
          <a:xfrm>
            <a:off x="3428481" y="1197410"/>
            <a:ext cx="1143519" cy="338362"/>
          </a:xfrm>
          <a:prstGeom prst="accentCallout2">
            <a:avLst>
              <a:gd name="adj1" fmla="val 53142"/>
              <a:gd name="adj2" fmla="val -26162"/>
              <a:gd name="adj3" fmla="val 52916"/>
              <a:gd name="adj4" fmla="val -60978"/>
              <a:gd name="adj5" fmla="val 246237"/>
              <a:gd name="adj6" fmla="val -95724"/>
            </a:avLst>
          </a:prstGeom>
          <a:noFill/>
          <a:ln w="12700">
            <a:solidFill>
              <a:srgbClr val="2728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rgbClr val="27282C"/>
                </a:solidFill>
              </a:rPr>
              <a:t>순서</a:t>
            </a:r>
            <a:r>
              <a:rPr lang="ko-KR" altLang="en-US" dirty="0">
                <a:solidFill>
                  <a:srgbClr val="27282C"/>
                </a:solidFill>
              </a:rPr>
              <a:t>도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35988" y="5596054"/>
            <a:ext cx="723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▷</a:t>
            </a:r>
            <a:r>
              <a:rPr lang="en-US" altLang="ko-KR" dirty="0" smtClean="0"/>
              <a:t> </a:t>
            </a:r>
            <a:r>
              <a:rPr lang="ko-KR" altLang="en-US" dirty="0" smtClean="0"/>
              <a:t>자신이 등록한 일과의 장소를 날짜에 따라 보여줌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050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 정보 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저장 및 분석</a:t>
            </a:r>
            <a:endParaRPr lang="ko-KR" altLang="en-US" sz="2400" dirty="0">
              <a:solidFill>
                <a:srgbClr val="0066C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938652" y="1210112"/>
            <a:ext cx="3201300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캘린</a:t>
            </a:r>
            <a:r>
              <a:rPr lang="ko-KR" altLang="en-US" sz="2400" dirty="0">
                <a:solidFill>
                  <a:srgbClr val="27282C"/>
                </a:solidFill>
              </a:rPr>
              <a:t>더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07740" y="3789040"/>
            <a:ext cx="3232212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파일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324528" y="1196752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통계</a:t>
            </a:r>
            <a:r>
              <a:rPr lang="en-US" altLang="ko-KR" sz="2400" dirty="0" smtClean="0">
                <a:solidFill>
                  <a:srgbClr val="27282C"/>
                </a:solidFill>
              </a:rPr>
              <a:t>_</a:t>
            </a:r>
            <a:r>
              <a:rPr lang="ko-KR" altLang="en-US" sz="2400" dirty="0" smtClean="0">
                <a:solidFill>
                  <a:srgbClr val="27282C"/>
                </a:solidFill>
              </a:rPr>
              <a:t>그래프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283656" y="1210112"/>
            <a:ext cx="2592288" cy="4811176"/>
          </a:xfrm>
          <a:prstGeom prst="rect">
            <a:avLst/>
          </a:prstGeom>
          <a:solidFill>
            <a:srgbClr val="E0E8E8"/>
          </a:solidFill>
          <a:ln>
            <a:solidFill>
              <a:srgbClr val="00C5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[To-Do]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62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 정보 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공유</a:t>
            </a:r>
            <a:endParaRPr lang="ko-KR" altLang="en-US" sz="2400" dirty="0">
              <a:solidFill>
                <a:srgbClr val="0066C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1680" y="1628800"/>
            <a:ext cx="5760640" cy="367240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[Group]</a:t>
            </a:r>
          </a:p>
          <a:p>
            <a:pPr algn="ctr"/>
            <a:r>
              <a:rPr lang="ko-KR" altLang="en-US" sz="2400" dirty="0" err="1" smtClean="0">
                <a:solidFill>
                  <a:srgbClr val="27282C"/>
                </a:solidFill>
              </a:rPr>
              <a:t>그룹대시보드</a:t>
            </a:r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50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75656" y="1988840"/>
            <a:ext cx="46805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600" dirty="0" smtClean="0"/>
              <a:t>D</a:t>
            </a:r>
            <a:r>
              <a:rPr lang="en-US" altLang="ko-KR" sz="3600" spc="600" dirty="0" smtClean="0"/>
              <a:t>aily </a:t>
            </a:r>
            <a:r>
              <a:rPr lang="en-US" altLang="ko-KR" sz="4400" spc="600" dirty="0" smtClean="0"/>
              <a:t>P</a:t>
            </a:r>
            <a:r>
              <a:rPr lang="en-US" altLang="ko-KR" sz="3600" spc="600" dirty="0" smtClean="0"/>
              <a:t>artner</a:t>
            </a:r>
            <a:endParaRPr lang="ko-KR" altLang="en-US" sz="3600" spc="600" dirty="0"/>
          </a:p>
        </p:txBody>
      </p:sp>
      <p:sp>
        <p:nvSpPr>
          <p:cNvPr id="9" name="TextBox 8"/>
          <p:cNvSpPr txBox="1"/>
          <p:nvPr/>
        </p:nvSpPr>
        <p:spPr>
          <a:xfrm>
            <a:off x="-25471" y="-531440"/>
            <a:ext cx="161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6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Balance</a:t>
            </a:r>
            <a:endParaRPr lang="ko-KR" altLang="en-US" spc="600" dirty="0">
              <a:latin typeface="02UtsukushiMincho" panose="02000600000000000000" pitchFamily="2" charset="-128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458144" y="2760022"/>
            <a:ext cx="46442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 smtClean="0">
                <a:solidFill>
                  <a:srgbClr val="27282C"/>
                </a:solidFill>
              </a:rPr>
              <a:t>{</a:t>
            </a:r>
            <a:r>
              <a:rPr lang="ko-KR" altLang="ko-KR" sz="3200" dirty="0" smtClean="0">
                <a:solidFill>
                  <a:srgbClr val="27282C"/>
                </a:solidFill>
              </a:rPr>
              <a:t>일과</a:t>
            </a:r>
            <a:r>
              <a:rPr lang="ko-KR" altLang="ko-KR" sz="2800" dirty="0" smtClean="0">
                <a:solidFill>
                  <a:srgbClr val="27282C"/>
                </a:solidFill>
              </a:rPr>
              <a:t>를</a:t>
            </a:r>
            <a:r>
              <a:rPr lang="en-US" altLang="ko-KR" sz="2800" dirty="0" smtClean="0">
                <a:solidFill>
                  <a:srgbClr val="27282C"/>
                </a:solidFill>
              </a:rPr>
              <a:t> </a:t>
            </a:r>
            <a:r>
              <a:rPr lang="ko-KR" altLang="ko-KR" sz="3000" dirty="0">
                <a:solidFill>
                  <a:srgbClr val="27282C"/>
                </a:solidFill>
              </a:rPr>
              <a:t>관리</a:t>
            </a:r>
            <a:r>
              <a:rPr lang="ko-KR" altLang="ko-KR" sz="2800" dirty="0">
                <a:solidFill>
                  <a:srgbClr val="27282C"/>
                </a:solidFill>
              </a:rPr>
              <a:t>하는</a:t>
            </a:r>
            <a:r>
              <a:rPr lang="en-US" altLang="ko-KR" sz="2800" dirty="0">
                <a:solidFill>
                  <a:srgbClr val="27282C"/>
                </a:solidFill>
              </a:rPr>
              <a:t> </a:t>
            </a:r>
            <a:r>
              <a:rPr lang="ko-KR" altLang="ko-KR" sz="3000" dirty="0" smtClean="0">
                <a:solidFill>
                  <a:srgbClr val="27282C"/>
                </a:solidFill>
              </a:rPr>
              <a:t>서비스</a:t>
            </a:r>
            <a:r>
              <a:rPr lang="en-US" altLang="ko-KR" sz="3600" dirty="0" smtClean="0">
                <a:solidFill>
                  <a:srgbClr val="27282C"/>
                </a:solidFill>
              </a:rPr>
              <a:t>}</a:t>
            </a:r>
            <a:endParaRPr lang="ko-KR" altLang="en-US" sz="1600" dirty="0">
              <a:solidFill>
                <a:srgbClr val="27282C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5936" y="4160757"/>
            <a:ext cx="4248472" cy="420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spc="300" dirty="0" smtClean="0">
                <a:solidFill>
                  <a:srgbClr val="27282C"/>
                </a:solidFill>
              </a:rPr>
              <a:t>3</a:t>
            </a:r>
            <a:r>
              <a:rPr lang="ko-KR" altLang="en-US" sz="1600" spc="300" dirty="0" smtClean="0">
                <a:solidFill>
                  <a:srgbClr val="27282C"/>
                </a:solidFill>
              </a:rPr>
              <a:t>조 </a:t>
            </a:r>
            <a:r>
              <a:rPr lang="en-US" altLang="ko-KR" sz="1600" spc="300" dirty="0" smtClean="0">
                <a:solidFill>
                  <a:srgbClr val="27282C"/>
                </a:solidFill>
              </a:rPr>
              <a:t>| </a:t>
            </a:r>
            <a:r>
              <a:rPr lang="ko-KR" altLang="en-US" sz="1600" spc="300" dirty="0" smtClean="0">
                <a:solidFill>
                  <a:srgbClr val="27282C"/>
                </a:solidFill>
              </a:rPr>
              <a:t>김가람 박지현 김동근 장지혜</a:t>
            </a:r>
            <a:endParaRPr lang="ko-KR" altLang="en-US" sz="1600" spc="300" dirty="0">
              <a:solidFill>
                <a:srgbClr val="2728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563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02UtsukushiMincho" panose="02000600000000000000" pitchFamily="2" charset="-128"/>
                <a:ea typeface="02UtsukushiMincho" panose="02000600000000000000" pitchFamily="2" charset="-128"/>
              </a:rPr>
              <a:t>2</a:t>
            </a:r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서비스 소개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편의</a:t>
            </a:r>
            <a:r>
              <a:rPr lang="ko-KR" altLang="en-US" sz="2400" dirty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성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935596" y="1196752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브리핑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상단 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535920" y="1196752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자동등</a:t>
            </a:r>
            <a:r>
              <a:rPr lang="ko-KR" altLang="en-US" sz="2400" dirty="0">
                <a:solidFill>
                  <a:srgbClr val="27282C"/>
                </a:solidFill>
              </a:rPr>
              <a:t>록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35596" y="3717032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커맨</a:t>
            </a:r>
            <a:r>
              <a:rPr lang="ko-KR" altLang="en-US" sz="2400" dirty="0">
                <a:solidFill>
                  <a:srgbClr val="27282C"/>
                </a:solidFill>
              </a:rPr>
              <a:t>드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smtClean="0">
                <a:solidFill>
                  <a:srgbClr val="27282C"/>
                </a:solidFill>
              </a:rPr>
              <a:t>탑 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580112" y="3717032"/>
            <a:ext cx="2592288" cy="2232248"/>
          </a:xfrm>
          <a:prstGeom prst="rect">
            <a:avLst/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>[</a:t>
            </a:r>
            <a:r>
              <a:rPr lang="ko-KR" altLang="en-US" sz="2400" dirty="0" smtClean="0">
                <a:solidFill>
                  <a:srgbClr val="27282C"/>
                </a:solidFill>
              </a:rPr>
              <a:t>날씨</a:t>
            </a:r>
            <a:r>
              <a:rPr lang="en-US" altLang="ko-KR" sz="2400" dirty="0" smtClean="0">
                <a:solidFill>
                  <a:srgbClr val="27282C"/>
                </a:solidFill>
              </a:rPr>
              <a:t>]</a:t>
            </a:r>
          </a:p>
          <a:p>
            <a:pPr algn="ctr"/>
            <a:r>
              <a:rPr lang="en-US" altLang="ko-KR" sz="2400" dirty="0" smtClean="0">
                <a:solidFill>
                  <a:srgbClr val="27282C"/>
                </a:solidFill>
              </a:rPr>
              <a:t/>
            </a:r>
            <a:br>
              <a:rPr lang="en-US" altLang="ko-KR" sz="2400" dirty="0" smtClean="0">
                <a:solidFill>
                  <a:srgbClr val="27282C"/>
                </a:solidFill>
              </a:rPr>
            </a:br>
            <a:r>
              <a:rPr lang="ko-KR" altLang="en-US" sz="2400" dirty="0" smtClean="0">
                <a:solidFill>
                  <a:srgbClr val="27282C"/>
                </a:solidFill>
              </a:rPr>
              <a:t>실 데이터 입력 후</a:t>
            </a:r>
            <a:r>
              <a:rPr lang="en-US" altLang="ko-KR" sz="2400" dirty="0" smtClean="0">
                <a:solidFill>
                  <a:srgbClr val="27282C"/>
                </a:solidFill>
              </a:rPr>
              <a:t>,</a:t>
            </a:r>
          </a:p>
          <a:p>
            <a:pPr algn="ctr"/>
            <a:r>
              <a:rPr lang="ko-KR" altLang="en-US" sz="2400" dirty="0" err="1" smtClean="0">
                <a:solidFill>
                  <a:srgbClr val="27282C"/>
                </a:solidFill>
              </a:rPr>
              <a:t>위젯</a:t>
            </a:r>
            <a:r>
              <a:rPr lang="ko-KR" altLang="en-US" sz="2400" dirty="0" smtClean="0">
                <a:solidFill>
                  <a:srgbClr val="27282C"/>
                </a:solidFill>
              </a:rPr>
              <a:t> 이미지 첨부</a:t>
            </a:r>
            <a:endParaRPr lang="en-US" altLang="ko-KR" sz="2400" dirty="0" smtClean="0">
              <a:solidFill>
                <a:srgbClr val="2728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50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www.ardiseny.es/wordpress/http:/wp.ardiseny.es/wp-content/uploads/2015/03/programacion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987824" y="2248308"/>
            <a:ext cx="3312367" cy="2404828"/>
          </a:xfrm>
          <a:prstGeom prst="rect">
            <a:avLst/>
          </a:prstGeom>
          <a:solidFill>
            <a:srgbClr val="2728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987824" y="2348880"/>
            <a:ext cx="334837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66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</a:p>
          <a:p>
            <a:pPr algn="ctr">
              <a:spcAft>
                <a:spcPts val="600"/>
              </a:spcAft>
            </a:pPr>
            <a:r>
              <a:rPr lang="en-US" altLang="ko-KR" sz="2800" spc="300" dirty="0" smtClean="0">
                <a:solidFill>
                  <a:schemeClr val="bg1"/>
                </a:solidFill>
              </a:rPr>
              <a:t>{</a:t>
            </a:r>
            <a:r>
              <a:rPr lang="ko-KR" altLang="en-US" sz="2800" spc="300" dirty="0" smtClean="0">
                <a:solidFill>
                  <a:schemeClr val="bg1"/>
                </a:solidFill>
              </a:rPr>
              <a:t>사용기술</a:t>
            </a:r>
            <a:r>
              <a:rPr lang="en-US" altLang="ko-KR" sz="2800" spc="300" dirty="0" smtClean="0">
                <a:solidFill>
                  <a:schemeClr val="bg1"/>
                </a:solidFill>
              </a:rPr>
              <a:t>}</a:t>
            </a:r>
            <a:endParaRPr lang="en-US" altLang="ko-KR" sz="3200" spc="300" dirty="0" smtClean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r>
              <a:rPr lang="en-US" altLang="ko-KR" dirty="0" smtClean="0">
                <a:solidFill>
                  <a:schemeClr val="bg1"/>
                </a:solidFill>
              </a:rPr>
              <a:t>Daily Partner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3.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사용기술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도식화</a:t>
            </a:r>
            <a:endParaRPr lang="ko-KR" altLang="en-US" sz="2400" dirty="0">
              <a:solidFill>
                <a:srgbClr val="0066C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53308" y="1130872"/>
            <a:ext cx="3878732" cy="24519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697125" y="1130871"/>
            <a:ext cx="2888622" cy="24519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053308" y="4653138"/>
            <a:ext cx="3878732" cy="15132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5697125" y="4653136"/>
            <a:ext cx="2888622" cy="151326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3" descr="C:\Users\SAMSUNG\Documents\카카오톡 받은 파일\KakaoTalk_20160620_004324298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512" y="1308820"/>
            <a:ext cx="778703" cy="778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C:\Users\SAMSUNG\Documents\카카오톡 받은 파일\KakaoTalk_20160620_004441088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191" y="1274887"/>
            <a:ext cx="820663" cy="82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5" descr="C:\Users\SAMSUNG\Documents\카카오톡 받은 파일\KakaoTalk_20160620_004516165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718" y="1260026"/>
            <a:ext cx="872830" cy="872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C:\Users\SAMSUNG\Documents\카카오톡 받은 파일\KakaoTalk_20160620_004608839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2014646"/>
            <a:ext cx="1889575" cy="982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7" descr="C:\Users\SAMSUNG\Documents\카카오톡 받은 파일\KakaoTalk_20160620_00471685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6383" y="3861048"/>
            <a:ext cx="1280373" cy="60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C:\Users\SAMSUNG\Documents\카카오톡 받은 파일\KakaoTalk_20160620_005036805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704" y="2154277"/>
            <a:ext cx="1857375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1" descr="C:\Users\SAMSUNG\Documents\카카오톡 받은 파일\KakaoTalk_20160620_005120951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358" y="4763322"/>
            <a:ext cx="2601992" cy="60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4" descr="C:\Users\SAMSUNG\Documents\카카오톡 받은 파일\KakaoTalk_20160620_005456667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946" y="2915544"/>
            <a:ext cx="1615852" cy="38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5" descr="C:\Users\SAMSUNG\Documents\카카오톡 받은 파일\KakaoTalk_20160620_005653517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7768" y="4912085"/>
            <a:ext cx="734364" cy="86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6" descr="C:\Users\Administrator\Desktop\goal\포폴 이미지\lamp-logo.png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2664816" y="5184906"/>
            <a:ext cx="1907184" cy="831018"/>
          </a:xfrm>
          <a:prstGeom prst="rect">
            <a:avLst/>
          </a:prstGeom>
          <a:noFill/>
        </p:spPr>
      </p:pic>
      <p:pic>
        <p:nvPicPr>
          <p:cNvPr id="19" name="Picture 2" descr="C:\Users\Administrator\Desktop\unnamed.png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380312" y="1268760"/>
            <a:ext cx="920825" cy="885517"/>
          </a:xfrm>
          <a:prstGeom prst="rect">
            <a:avLst/>
          </a:prstGeom>
          <a:noFill/>
        </p:spPr>
      </p:pic>
      <p:pic>
        <p:nvPicPr>
          <p:cNvPr id="20" name="Picture 4" descr="C:\Users\Administrator\Desktop\unnamed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6055851" y="1333190"/>
            <a:ext cx="792200" cy="761825"/>
          </a:xfrm>
          <a:prstGeom prst="rect">
            <a:avLst/>
          </a:prstGeom>
          <a:noFill/>
        </p:spPr>
      </p:pic>
      <p:pic>
        <p:nvPicPr>
          <p:cNvPr id="21" name="Picture 3" descr="C:\Users\Administrator\Desktop\Screenshot_1.png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384224" y="2208007"/>
            <a:ext cx="985959" cy="785314"/>
          </a:xfrm>
          <a:prstGeom prst="rect">
            <a:avLst/>
          </a:prstGeom>
          <a:noFill/>
        </p:spPr>
      </p:pic>
      <p:pic>
        <p:nvPicPr>
          <p:cNvPr id="22" name="Picture 5" descr="C:\Users\Administrator\Desktop\Screenshot_2.png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6042640" y="2306179"/>
            <a:ext cx="1170561" cy="612325"/>
          </a:xfrm>
          <a:prstGeom prst="rect">
            <a:avLst/>
          </a:prstGeom>
          <a:noFill/>
        </p:spPr>
      </p:pic>
      <p:sp>
        <p:nvSpPr>
          <p:cNvPr id="23" name="TextBox 16"/>
          <p:cNvSpPr txBox="1"/>
          <p:nvPr/>
        </p:nvSpPr>
        <p:spPr>
          <a:xfrm>
            <a:off x="1034775" y="3121136"/>
            <a:ext cx="1634176" cy="461665"/>
          </a:xfrm>
          <a:prstGeom prst="rect">
            <a:avLst/>
          </a:prstGeom>
          <a:ln>
            <a:solidFill>
              <a:srgbClr val="3708E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solidFill>
                  <a:srgbClr val="3708E2"/>
                </a:solidFill>
                <a:latin typeface="Kazesawa Regular" panose="020B0502020203020207" pitchFamily="34" charset="-128"/>
                <a:ea typeface="Kazesawa Regular" panose="020B0502020203020207" pitchFamily="34" charset="-128"/>
                <a:cs typeface="Kazesawa Regular" panose="020B0502020203020207" pitchFamily="34" charset="-128"/>
              </a:rPr>
              <a:t>Front-end</a:t>
            </a:r>
            <a:endParaRPr lang="ko-KR" altLang="en-US" sz="2400" dirty="0">
              <a:solidFill>
                <a:srgbClr val="3708E2"/>
              </a:solidFill>
              <a:latin typeface="Kazesawa Regular" panose="020B0502020203020207" pitchFamily="34" charset="-128"/>
              <a:cs typeface="Kazesawa Regular" panose="020B0502020203020207" pitchFamily="34" charset="-128"/>
            </a:endParaRPr>
          </a:p>
        </p:txBody>
      </p:sp>
      <p:sp>
        <p:nvSpPr>
          <p:cNvPr id="24" name="TextBox 16"/>
          <p:cNvSpPr txBox="1"/>
          <p:nvPr/>
        </p:nvSpPr>
        <p:spPr>
          <a:xfrm>
            <a:off x="1053308" y="5695248"/>
            <a:ext cx="1634176" cy="461665"/>
          </a:xfrm>
          <a:prstGeom prst="rect">
            <a:avLst/>
          </a:prstGeom>
          <a:ln>
            <a:solidFill>
              <a:srgbClr val="3708E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solidFill>
                  <a:srgbClr val="3708E2"/>
                </a:solidFill>
                <a:latin typeface="Kazesawa Regular" panose="020B0502020203020207" pitchFamily="34" charset="-128"/>
                <a:ea typeface="Kazesawa Regular" panose="020B0502020203020207" pitchFamily="34" charset="-128"/>
                <a:cs typeface="Kazesawa Regular" panose="020B0502020203020207" pitchFamily="34" charset="-128"/>
              </a:rPr>
              <a:t>Back-end</a:t>
            </a:r>
            <a:endParaRPr lang="ko-KR" altLang="en-US" sz="2400" dirty="0">
              <a:solidFill>
                <a:srgbClr val="3708E2"/>
              </a:solidFill>
              <a:latin typeface="Kazesawa Regular" panose="020B0502020203020207" pitchFamily="34" charset="-128"/>
              <a:cs typeface="Kazesawa Regular" panose="020B0502020203020207" pitchFamily="34" charset="-128"/>
            </a:endParaRPr>
          </a:p>
        </p:txBody>
      </p:sp>
      <p:sp>
        <p:nvSpPr>
          <p:cNvPr id="25" name="TextBox 16"/>
          <p:cNvSpPr txBox="1"/>
          <p:nvPr/>
        </p:nvSpPr>
        <p:spPr>
          <a:xfrm>
            <a:off x="5689842" y="5704738"/>
            <a:ext cx="991984" cy="461665"/>
          </a:xfrm>
          <a:prstGeom prst="rect">
            <a:avLst/>
          </a:prstGeom>
          <a:ln>
            <a:solidFill>
              <a:srgbClr val="3708E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solidFill>
                  <a:srgbClr val="3708E2"/>
                </a:solidFill>
                <a:latin typeface="Kazesawa Regular" panose="020B0502020203020207" pitchFamily="34" charset="-128"/>
                <a:ea typeface="Kazesawa Regular" panose="020B0502020203020207" pitchFamily="34" charset="-128"/>
                <a:cs typeface="Kazesawa Regular" panose="020B0502020203020207" pitchFamily="34" charset="-128"/>
              </a:rPr>
              <a:t>App</a:t>
            </a:r>
          </a:p>
        </p:txBody>
      </p:sp>
      <p:sp>
        <p:nvSpPr>
          <p:cNvPr id="26" name="TextBox 16"/>
          <p:cNvSpPr txBox="1"/>
          <p:nvPr/>
        </p:nvSpPr>
        <p:spPr>
          <a:xfrm>
            <a:off x="5672827" y="3121136"/>
            <a:ext cx="1262057" cy="461665"/>
          </a:xfrm>
          <a:prstGeom prst="rect">
            <a:avLst/>
          </a:prstGeom>
          <a:ln>
            <a:solidFill>
              <a:srgbClr val="3708E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solidFill>
                  <a:srgbClr val="3708E2"/>
                </a:solidFill>
                <a:latin typeface="Kazesawa Regular" panose="020B0502020203020207" pitchFamily="34" charset="-128"/>
                <a:ea typeface="Kazesawa Regular" panose="020B0502020203020207" pitchFamily="34" charset="-128"/>
                <a:cs typeface="Kazesawa Regular" panose="020B0502020203020207" pitchFamily="34" charset="-128"/>
              </a:rPr>
              <a:t>Plug-in</a:t>
            </a:r>
            <a:endParaRPr lang="ko-KR" altLang="en-US" sz="2400" dirty="0">
              <a:solidFill>
                <a:srgbClr val="3708E2"/>
              </a:solidFill>
              <a:latin typeface="Kazesawa Regular" panose="020B0502020203020207" pitchFamily="34" charset="-128"/>
              <a:cs typeface="Kazesawa Regular" panose="020B0502020203020207" pitchFamily="34" charset="-128"/>
            </a:endParaRPr>
          </a:p>
        </p:txBody>
      </p:sp>
      <p:sp>
        <p:nvSpPr>
          <p:cNvPr id="27" name="왼쪽/오른쪽 화살표 26"/>
          <p:cNvSpPr/>
          <p:nvPr/>
        </p:nvSpPr>
        <p:spPr bwMode="auto">
          <a:xfrm>
            <a:off x="4761404" y="2020751"/>
            <a:ext cx="1078607" cy="373134"/>
          </a:xfrm>
          <a:prstGeom prst="leftRightArrow">
            <a:avLst/>
          </a:prstGeom>
          <a:solidFill>
            <a:srgbClr val="3708E2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0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왼쪽/오른쪽 화살표 27"/>
          <p:cNvSpPr/>
          <p:nvPr/>
        </p:nvSpPr>
        <p:spPr bwMode="auto">
          <a:xfrm rot="5400000">
            <a:off x="2649436" y="3958787"/>
            <a:ext cx="1385126" cy="470486"/>
          </a:xfrm>
          <a:prstGeom prst="leftRightArrow">
            <a:avLst/>
          </a:prstGeom>
          <a:solidFill>
            <a:srgbClr val="3708E2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0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왼쪽/오른쪽 화살표 28"/>
          <p:cNvSpPr/>
          <p:nvPr/>
        </p:nvSpPr>
        <p:spPr bwMode="auto">
          <a:xfrm>
            <a:off x="4761404" y="5227281"/>
            <a:ext cx="1078607" cy="373134"/>
          </a:xfrm>
          <a:prstGeom prst="leftRightArrow">
            <a:avLst/>
          </a:prstGeom>
          <a:solidFill>
            <a:srgbClr val="3708E2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0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SAMSUNG\Desktop\기획서및 회의록\발표ppt\#balance_3조_샘플 이미지\840711_20160823171012_889_00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5323" y="0"/>
            <a:ext cx="9725835" cy="6854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987824" y="2248308"/>
            <a:ext cx="3312367" cy="2404828"/>
          </a:xfrm>
          <a:prstGeom prst="rect">
            <a:avLst/>
          </a:prstGeom>
          <a:solidFill>
            <a:srgbClr val="2728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987824" y="2348880"/>
            <a:ext cx="334837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66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</a:p>
          <a:p>
            <a:pPr algn="ctr">
              <a:spcAft>
                <a:spcPts val="600"/>
              </a:spcAft>
            </a:pPr>
            <a:r>
              <a:rPr lang="en-US" altLang="ko-KR" sz="2800" spc="300" dirty="0" smtClean="0">
                <a:solidFill>
                  <a:schemeClr val="bg1"/>
                </a:solidFill>
              </a:rPr>
              <a:t>{</a:t>
            </a:r>
            <a:r>
              <a:rPr lang="ko-KR" altLang="en-US" sz="2800" spc="300" dirty="0" smtClean="0">
                <a:solidFill>
                  <a:schemeClr val="bg1"/>
                </a:solidFill>
              </a:rPr>
              <a:t>시 연</a:t>
            </a:r>
            <a:r>
              <a:rPr lang="en-US" altLang="ko-KR" sz="2800" spc="300" dirty="0" smtClean="0">
                <a:solidFill>
                  <a:schemeClr val="bg1"/>
                </a:solidFill>
              </a:rPr>
              <a:t>}</a:t>
            </a:r>
            <a:endParaRPr lang="en-US" altLang="ko-KR" sz="3200" spc="300" dirty="0" smtClean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r>
              <a:rPr lang="en-US" altLang="ko-KR" dirty="0" smtClean="0">
                <a:solidFill>
                  <a:schemeClr val="bg1"/>
                </a:solidFill>
              </a:rPr>
              <a:t>Daily Partner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797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188640"/>
            <a:ext cx="8712968" cy="9233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dirty="0" smtClean="0"/>
              <a:t>저희</a:t>
            </a:r>
            <a:r>
              <a:rPr lang="en-US" altLang="ko-KR" dirty="0" smtClean="0"/>
              <a:t> </a:t>
            </a:r>
            <a:r>
              <a:rPr lang="en-US" altLang="ko-KR" dirty="0" err="1"/>
              <a:t>메인</a:t>
            </a:r>
            <a:r>
              <a:rPr lang="en-US" altLang="ko-KR" dirty="0"/>
              <a:t> </a:t>
            </a:r>
            <a:r>
              <a:rPr lang="en-US" altLang="ko-KR" dirty="0" err="1"/>
              <a:t>화면</a:t>
            </a:r>
            <a:r>
              <a:rPr lang="en-US" altLang="ko-KR" dirty="0"/>
              <a:t> </a:t>
            </a:r>
            <a:r>
              <a:rPr lang="en-US" altLang="ko-KR" dirty="0" err="1"/>
              <a:t>상단의</a:t>
            </a:r>
            <a:r>
              <a:rPr lang="en-US" altLang="ko-KR" dirty="0"/>
              <a:t> </a:t>
            </a:r>
            <a:r>
              <a:rPr lang="en-US" altLang="ko-KR" dirty="0" err="1"/>
              <a:t>브리핑</a:t>
            </a:r>
            <a:r>
              <a:rPr lang="en-US" altLang="ko-KR" dirty="0"/>
              <a:t> </a:t>
            </a:r>
            <a:r>
              <a:rPr lang="en-US" altLang="ko-KR" dirty="0" err="1"/>
              <a:t>서비스는</a:t>
            </a:r>
            <a:r>
              <a:rPr lang="en-US" altLang="ko-KR" dirty="0"/>
              <a:t> 그 날 </a:t>
            </a:r>
            <a:r>
              <a:rPr lang="en-US" altLang="ko-KR" dirty="0" err="1"/>
              <a:t>일정의</a:t>
            </a:r>
            <a:r>
              <a:rPr lang="en-US" altLang="ko-KR" dirty="0"/>
              <a:t> </a:t>
            </a:r>
            <a:r>
              <a:rPr lang="en-US" altLang="ko-KR" dirty="0" err="1"/>
              <a:t>간략한</a:t>
            </a:r>
            <a:r>
              <a:rPr lang="en-US" altLang="ko-KR" dirty="0"/>
              <a:t> </a:t>
            </a:r>
            <a:r>
              <a:rPr lang="en-US" altLang="ko-KR" dirty="0" err="1"/>
              <a:t>소개를</a:t>
            </a:r>
            <a:r>
              <a:rPr lang="en-US" altLang="ko-KR" dirty="0"/>
              <a:t> 볼 수 </a:t>
            </a:r>
            <a:r>
              <a:rPr lang="en-US" altLang="ko-KR" dirty="0" err="1"/>
              <a:t>있습니다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그리고</a:t>
            </a:r>
            <a:r>
              <a:rPr lang="en-US" altLang="ko-KR" dirty="0"/>
              <a:t> </a:t>
            </a:r>
            <a:r>
              <a:rPr lang="en-US" altLang="ko-KR" dirty="0" err="1"/>
              <a:t>밑에</a:t>
            </a:r>
            <a:r>
              <a:rPr lang="en-US" altLang="ko-KR" dirty="0"/>
              <a:t> </a:t>
            </a:r>
            <a:r>
              <a:rPr lang="en-US" altLang="ko-KR" dirty="0" err="1"/>
              <a:t>화면을</a:t>
            </a:r>
            <a:r>
              <a:rPr lang="en-US" altLang="ko-KR" dirty="0"/>
              <a:t> </a:t>
            </a:r>
            <a:r>
              <a:rPr lang="en-US" altLang="ko-KR" dirty="0" err="1"/>
              <a:t>보시면</a:t>
            </a:r>
            <a:r>
              <a:rPr lang="en-US" altLang="ko-KR" dirty="0"/>
              <a:t> DASHBOARD </a:t>
            </a:r>
            <a:r>
              <a:rPr lang="en-US" altLang="ko-KR" dirty="0" err="1"/>
              <a:t>형태로</a:t>
            </a:r>
            <a:r>
              <a:rPr lang="en-US" altLang="ko-KR" dirty="0"/>
              <a:t> </a:t>
            </a:r>
            <a:r>
              <a:rPr lang="en-US" altLang="ko-KR" dirty="0" err="1"/>
              <a:t>구성되어</a:t>
            </a:r>
            <a:r>
              <a:rPr lang="en-US" altLang="ko-KR" dirty="0"/>
              <a:t> </a:t>
            </a:r>
            <a:r>
              <a:rPr lang="en-US" altLang="ko-KR" dirty="0" err="1"/>
              <a:t>있습니다</a:t>
            </a:r>
            <a:r>
              <a:rPr lang="en-US" altLang="ko-KR" dirty="0"/>
              <a:t>. </a:t>
            </a:r>
            <a:r>
              <a:rPr lang="en-US" altLang="ko-KR" dirty="0" err="1"/>
              <a:t>당일에</a:t>
            </a:r>
            <a:r>
              <a:rPr lang="en-US" altLang="ko-KR" dirty="0"/>
              <a:t> </a:t>
            </a:r>
            <a:r>
              <a:rPr lang="en-US" altLang="ko-KR" dirty="0" err="1"/>
              <a:t>관련된</a:t>
            </a:r>
            <a:r>
              <a:rPr lang="en-US" altLang="ko-KR" dirty="0"/>
              <a:t> 각 </a:t>
            </a:r>
            <a:r>
              <a:rPr lang="en-US" altLang="ko-KR" dirty="0" err="1"/>
              <a:t>서비스</a:t>
            </a:r>
            <a:r>
              <a:rPr lang="en-US" altLang="ko-KR" dirty="0"/>
              <a:t> 별 </a:t>
            </a:r>
            <a:r>
              <a:rPr lang="en-US" altLang="ko-KR" dirty="0" err="1"/>
              <a:t>정보를</a:t>
            </a:r>
            <a:r>
              <a:rPr lang="en-US" altLang="ko-KR" dirty="0"/>
              <a:t> 한 </a:t>
            </a:r>
            <a:r>
              <a:rPr lang="en-US" altLang="ko-KR" dirty="0" err="1"/>
              <a:t>눈에</a:t>
            </a:r>
            <a:r>
              <a:rPr lang="en-US" altLang="ko-KR" dirty="0"/>
              <a:t> 볼 수 </a:t>
            </a:r>
            <a:r>
              <a:rPr lang="en-US" altLang="ko-KR" dirty="0" err="1"/>
              <a:t>있는</a:t>
            </a:r>
            <a:r>
              <a:rPr lang="en-US" altLang="ko-KR" dirty="0"/>
              <a:t> </a:t>
            </a:r>
            <a:r>
              <a:rPr lang="en-US" altLang="ko-KR" dirty="0" err="1"/>
              <a:t>것이</a:t>
            </a:r>
            <a:r>
              <a:rPr lang="en-US" altLang="ko-KR" dirty="0"/>
              <a:t> </a:t>
            </a:r>
            <a:r>
              <a:rPr lang="en-US" altLang="ko-KR" dirty="0" err="1"/>
              <a:t>특징입니다</a:t>
            </a:r>
            <a:r>
              <a:rPr lang="en-US" altLang="ko-KR" dirty="0"/>
              <a:t>. </a:t>
            </a:r>
            <a:r>
              <a:rPr lang="en-US" altLang="ko-KR" dirty="0" err="1"/>
              <a:t>서비스</a:t>
            </a:r>
            <a:r>
              <a:rPr lang="en-US" altLang="ko-KR" dirty="0"/>
              <a:t> </a:t>
            </a:r>
            <a:r>
              <a:rPr lang="en-US" altLang="ko-KR" dirty="0" err="1"/>
              <a:t>소개에서</a:t>
            </a:r>
            <a:r>
              <a:rPr lang="en-US" altLang="ko-KR" dirty="0"/>
              <a:t> </a:t>
            </a:r>
            <a:r>
              <a:rPr lang="en-US" altLang="ko-KR" dirty="0" err="1"/>
              <a:t>예를</a:t>
            </a:r>
            <a:r>
              <a:rPr lang="en-US" altLang="ko-KR" dirty="0"/>
              <a:t> </a:t>
            </a:r>
            <a:r>
              <a:rPr lang="en-US" altLang="ko-KR" dirty="0" err="1"/>
              <a:t>들어</a:t>
            </a:r>
            <a:r>
              <a:rPr lang="en-US" altLang="ko-KR" dirty="0"/>
              <a:t> </a:t>
            </a:r>
            <a:r>
              <a:rPr lang="en-US" altLang="ko-KR" dirty="0" err="1"/>
              <a:t>설명했듯이</a:t>
            </a:r>
            <a:r>
              <a:rPr lang="en-US" altLang="ko-KR" dirty="0"/>
              <a:t>, (</a:t>
            </a:r>
            <a:r>
              <a:rPr lang="en-US" altLang="ko-KR" dirty="0" err="1"/>
              <a:t>캘린더</a:t>
            </a:r>
            <a:r>
              <a:rPr lang="en-US" altLang="ko-KR" dirty="0"/>
              <a:t> </a:t>
            </a:r>
            <a:r>
              <a:rPr lang="en-US" altLang="ko-KR" dirty="0" err="1"/>
              <a:t>위젯</a:t>
            </a:r>
            <a:r>
              <a:rPr lang="en-US" altLang="ko-KR" dirty="0"/>
              <a:t> </a:t>
            </a:r>
            <a:r>
              <a:rPr lang="en-US" altLang="ko-KR" dirty="0" err="1"/>
              <a:t>가리키면서</a:t>
            </a:r>
            <a:r>
              <a:rPr lang="en-US" altLang="ko-KR" dirty="0"/>
              <a:t>) </a:t>
            </a:r>
            <a:r>
              <a:rPr lang="en-US" altLang="ko-KR" dirty="0" err="1"/>
              <a:t>여기</a:t>
            </a:r>
            <a:r>
              <a:rPr lang="en-US" altLang="ko-KR" dirty="0"/>
              <a:t> </a:t>
            </a:r>
            <a:r>
              <a:rPr lang="en-US" altLang="ko-KR" dirty="0" err="1"/>
              <a:t>캘린더</a:t>
            </a:r>
            <a:r>
              <a:rPr lang="en-US" altLang="ko-KR" dirty="0"/>
              <a:t> </a:t>
            </a:r>
            <a:r>
              <a:rPr lang="en-US" altLang="ko-KR" dirty="0" err="1"/>
              <a:t>위젯에서</a:t>
            </a:r>
            <a:r>
              <a:rPr lang="en-US" altLang="ko-KR" dirty="0"/>
              <a:t> </a:t>
            </a:r>
            <a:r>
              <a:rPr lang="en-US" altLang="ko-KR" dirty="0" err="1"/>
              <a:t>다른</a:t>
            </a:r>
            <a:r>
              <a:rPr lang="en-US" altLang="ko-KR" dirty="0"/>
              <a:t> </a:t>
            </a:r>
            <a:r>
              <a:rPr lang="en-US" altLang="ko-KR" dirty="0" err="1"/>
              <a:t>날짜를</a:t>
            </a:r>
            <a:r>
              <a:rPr lang="en-US" altLang="ko-KR" dirty="0"/>
              <a:t> </a:t>
            </a:r>
            <a:r>
              <a:rPr lang="en-US" altLang="ko-KR" dirty="0" err="1"/>
              <a:t>클릭하게</a:t>
            </a:r>
            <a:r>
              <a:rPr lang="en-US" altLang="ko-KR" dirty="0"/>
              <a:t> </a:t>
            </a:r>
            <a:r>
              <a:rPr lang="en-US" altLang="ko-KR" dirty="0" err="1"/>
              <a:t>되면</a:t>
            </a:r>
            <a:r>
              <a:rPr lang="en-US" altLang="ko-KR" dirty="0"/>
              <a:t> 각 </a:t>
            </a:r>
            <a:r>
              <a:rPr lang="en-US" altLang="ko-KR" dirty="0" err="1"/>
              <a:t>서비스들도</a:t>
            </a:r>
            <a:r>
              <a:rPr lang="en-US" altLang="ko-KR" dirty="0"/>
              <a:t> 그 </a:t>
            </a:r>
            <a:r>
              <a:rPr lang="en-US" altLang="ko-KR" dirty="0" err="1"/>
              <a:t>날짜에</a:t>
            </a:r>
            <a:r>
              <a:rPr lang="en-US" altLang="ko-KR" dirty="0"/>
              <a:t> </a:t>
            </a:r>
            <a:r>
              <a:rPr lang="en-US" altLang="ko-KR" dirty="0" err="1"/>
              <a:t>맞는</a:t>
            </a:r>
            <a:r>
              <a:rPr lang="en-US" altLang="ko-KR" dirty="0"/>
              <a:t> </a:t>
            </a:r>
            <a:r>
              <a:rPr lang="en-US" altLang="ko-KR" dirty="0" err="1"/>
              <a:t>정보로</a:t>
            </a:r>
            <a:r>
              <a:rPr lang="en-US" altLang="ko-KR" dirty="0"/>
              <a:t> </a:t>
            </a:r>
            <a:r>
              <a:rPr lang="en-US" altLang="ko-KR" dirty="0" err="1"/>
              <a:t>바뀌기</a:t>
            </a:r>
            <a:r>
              <a:rPr lang="en-US" altLang="ko-KR" dirty="0"/>
              <a:t> </a:t>
            </a:r>
            <a:r>
              <a:rPr lang="en-US" altLang="ko-KR" dirty="0" err="1"/>
              <a:t>때문에</a:t>
            </a:r>
            <a:r>
              <a:rPr lang="en-US" altLang="ko-KR" dirty="0"/>
              <a:t> </a:t>
            </a:r>
            <a:r>
              <a:rPr lang="en-US" altLang="ko-KR" dirty="0" err="1"/>
              <a:t>일정</a:t>
            </a:r>
            <a:r>
              <a:rPr lang="en-US" altLang="ko-KR" dirty="0"/>
              <a:t> </a:t>
            </a:r>
            <a:r>
              <a:rPr lang="en-US" altLang="ko-KR" dirty="0" err="1"/>
              <a:t>파악이</a:t>
            </a:r>
            <a:r>
              <a:rPr lang="en-US" altLang="ko-KR" dirty="0"/>
              <a:t> </a:t>
            </a:r>
            <a:r>
              <a:rPr lang="en-US" altLang="ko-KR" dirty="0" err="1"/>
              <a:t>용이합니다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------------------------------------------------------------</a:t>
            </a:r>
          </a:p>
          <a:p>
            <a:r>
              <a:rPr lang="ko-KR" altLang="ko-KR" dirty="0"/>
              <a:t>(캘린더</a:t>
            </a:r>
            <a:r>
              <a:rPr lang="en-US" altLang="ko-KR" dirty="0"/>
              <a:t>)</a:t>
            </a:r>
            <a:endParaRPr lang="ko-KR" altLang="ko-KR" dirty="0"/>
          </a:p>
          <a:p>
            <a:r>
              <a:rPr lang="ko-KR" altLang="ko-KR" dirty="0"/>
              <a:t>지금부터</a:t>
            </a:r>
            <a:r>
              <a:rPr lang="en-US" altLang="ko-KR" dirty="0"/>
              <a:t> </a:t>
            </a:r>
            <a:r>
              <a:rPr lang="en-US" altLang="ko-KR" dirty="0" err="1"/>
              <a:t>저희</a:t>
            </a:r>
            <a:r>
              <a:rPr lang="en-US" altLang="ko-KR" dirty="0"/>
              <a:t> </a:t>
            </a:r>
            <a:r>
              <a:rPr lang="en-US" altLang="ko-KR" dirty="0" err="1"/>
              <a:t>서비스를</a:t>
            </a:r>
            <a:r>
              <a:rPr lang="en-US" altLang="ko-KR" dirty="0"/>
              <a:t> </a:t>
            </a:r>
            <a:r>
              <a:rPr lang="en-US" altLang="ko-KR" dirty="0" err="1"/>
              <a:t>이용해</a:t>
            </a:r>
            <a:r>
              <a:rPr lang="en-US" altLang="ko-KR" dirty="0"/>
              <a:t> </a:t>
            </a:r>
            <a:r>
              <a:rPr lang="en-US" altLang="ko-KR" dirty="0" err="1"/>
              <a:t>보겠습니다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[캘린더</a:t>
            </a:r>
            <a:r>
              <a:rPr lang="en-US" altLang="ko-KR" dirty="0"/>
              <a:t>]</a:t>
            </a:r>
            <a:r>
              <a:rPr lang="en-US" altLang="ko-KR" dirty="0" err="1"/>
              <a:t>에서는</a:t>
            </a:r>
            <a:r>
              <a:rPr lang="en-US" altLang="ko-KR" dirty="0"/>
              <a:t> </a:t>
            </a:r>
            <a:r>
              <a:rPr lang="en-US" altLang="ko-KR" dirty="0" err="1"/>
              <a:t>일정과</a:t>
            </a:r>
            <a:r>
              <a:rPr lang="en-US" altLang="ko-KR" dirty="0"/>
              <a:t> </a:t>
            </a:r>
            <a:r>
              <a:rPr lang="en-US" altLang="ko-KR" dirty="0" err="1"/>
              <a:t>해야</a:t>
            </a:r>
            <a:r>
              <a:rPr lang="en-US" altLang="ko-KR" dirty="0"/>
              <a:t> 할 </a:t>
            </a:r>
            <a:r>
              <a:rPr lang="en-US" altLang="ko-KR" dirty="0" err="1"/>
              <a:t>일을</a:t>
            </a:r>
            <a:r>
              <a:rPr lang="en-US" altLang="ko-KR" dirty="0"/>
              <a:t> 볼 수 </a:t>
            </a:r>
            <a:r>
              <a:rPr lang="en-US" altLang="ko-KR" dirty="0" err="1"/>
              <a:t>있습니다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오늘</a:t>
            </a:r>
            <a:r>
              <a:rPr lang="en-US" altLang="ko-KR" dirty="0"/>
              <a:t> </a:t>
            </a:r>
            <a:r>
              <a:rPr lang="en-US" altLang="ko-KR" dirty="0" err="1"/>
              <a:t>날짜의</a:t>
            </a:r>
            <a:r>
              <a:rPr lang="en-US" altLang="ko-KR" dirty="0"/>
              <a:t> 빈 </a:t>
            </a:r>
            <a:r>
              <a:rPr lang="en-US" altLang="ko-KR" dirty="0" err="1"/>
              <a:t>칸을</a:t>
            </a:r>
            <a:r>
              <a:rPr lang="en-US" altLang="ko-KR" dirty="0"/>
              <a:t> </a:t>
            </a:r>
            <a:r>
              <a:rPr lang="en-US" altLang="ko-KR" dirty="0" err="1"/>
              <a:t>클릭하면</a:t>
            </a:r>
            <a:r>
              <a:rPr lang="en-US" altLang="ko-KR" dirty="0"/>
              <a:t> </a:t>
            </a:r>
            <a:r>
              <a:rPr lang="en-US" altLang="ko-KR" dirty="0" err="1"/>
              <a:t>일정</a:t>
            </a:r>
            <a:r>
              <a:rPr lang="en-US" altLang="ko-KR" dirty="0"/>
              <a:t> </a:t>
            </a:r>
            <a:r>
              <a:rPr lang="en-US" altLang="ko-KR" dirty="0" err="1"/>
              <a:t>등록</a:t>
            </a:r>
            <a:r>
              <a:rPr lang="en-US" altLang="ko-KR" dirty="0"/>
              <a:t> </a:t>
            </a:r>
            <a:r>
              <a:rPr lang="en-US" altLang="ko-KR" dirty="0" err="1"/>
              <a:t>창이</a:t>
            </a:r>
            <a:r>
              <a:rPr lang="en-US" altLang="ko-KR" dirty="0"/>
              <a:t> </a:t>
            </a:r>
            <a:r>
              <a:rPr lang="en-US" altLang="ko-KR" dirty="0" err="1"/>
              <a:t>나옵니다</a:t>
            </a:r>
            <a:r>
              <a:rPr lang="en-US" altLang="ko-KR" dirty="0"/>
              <a:t>. </a:t>
            </a:r>
            <a:endParaRPr lang="ko-KR" altLang="ko-KR" dirty="0"/>
          </a:p>
          <a:p>
            <a:r>
              <a:rPr lang="ko-KR" altLang="ko-KR" dirty="0"/>
              <a:t>(일정등록</a:t>
            </a:r>
            <a:r>
              <a:rPr lang="en-US" altLang="ko-KR" dirty="0"/>
              <a:t> </a:t>
            </a:r>
            <a:r>
              <a:rPr lang="en-US" altLang="ko-KR" dirty="0" err="1"/>
              <a:t>화면</a:t>
            </a:r>
            <a:r>
              <a:rPr lang="en-US" altLang="ko-KR" dirty="0"/>
              <a:t> </a:t>
            </a:r>
            <a:r>
              <a:rPr lang="en-US" altLang="ko-KR" dirty="0" err="1"/>
              <a:t>보여주면서</a:t>
            </a:r>
            <a:r>
              <a:rPr lang="en-US" altLang="ko-KR" dirty="0"/>
              <a:t>)</a:t>
            </a:r>
            <a:r>
              <a:rPr lang="en-US" altLang="ko-KR" dirty="0" err="1"/>
              <a:t>일정</a:t>
            </a:r>
            <a:r>
              <a:rPr lang="en-US" altLang="ko-KR" dirty="0"/>
              <a:t> </a:t>
            </a:r>
            <a:r>
              <a:rPr lang="en-US" altLang="ko-KR" dirty="0" err="1"/>
              <a:t>등록에서는</a:t>
            </a:r>
            <a:r>
              <a:rPr lang="en-US" altLang="ko-KR" dirty="0"/>
              <a:t> </a:t>
            </a:r>
            <a:r>
              <a:rPr lang="en-US" altLang="ko-KR" dirty="0" err="1"/>
              <a:t>장소</a:t>
            </a:r>
            <a:r>
              <a:rPr lang="en-US" altLang="ko-KR" dirty="0"/>
              <a:t>, </a:t>
            </a:r>
            <a:r>
              <a:rPr lang="en-US" altLang="ko-KR" dirty="0" err="1"/>
              <a:t>파일</a:t>
            </a:r>
            <a:r>
              <a:rPr lang="en-US" altLang="ko-KR" dirty="0"/>
              <a:t>, </a:t>
            </a:r>
            <a:r>
              <a:rPr lang="en-US" altLang="ko-KR" dirty="0" err="1"/>
              <a:t>태그</a:t>
            </a:r>
            <a:r>
              <a:rPr lang="en-US" altLang="ko-KR" dirty="0"/>
              <a:t> </a:t>
            </a:r>
            <a:r>
              <a:rPr lang="en-US" altLang="ko-KR" dirty="0" err="1"/>
              <a:t>등록이</a:t>
            </a:r>
            <a:r>
              <a:rPr lang="en-US" altLang="ko-KR" dirty="0"/>
              <a:t> </a:t>
            </a:r>
            <a:r>
              <a:rPr lang="en-US" altLang="ko-KR" dirty="0" err="1"/>
              <a:t>가능합니다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꼭</a:t>
            </a:r>
            <a:r>
              <a:rPr lang="en-US" altLang="ko-KR" dirty="0"/>
              <a:t> </a:t>
            </a:r>
            <a:r>
              <a:rPr lang="en-US" altLang="ko-KR" dirty="0" err="1"/>
              <a:t>장소</a:t>
            </a:r>
            <a:r>
              <a:rPr lang="en-US" altLang="ko-KR" dirty="0"/>
              <a:t>, </a:t>
            </a:r>
            <a:r>
              <a:rPr lang="en-US" altLang="ko-KR" dirty="0" err="1"/>
              <a:t>파일</a:t>
            </a:r>
            <a:r>
              <a:rPr lang="en-US" altLang="ko-KR" dirty="0"/>
              <a:t>. </a:t>
            </a:r>
            <a:r>
              <a:rPr lang="en-US" altLang="ko-KR" dirty="0" err="1"/>
              <a:t>태그를</a:t>
            </a:r>
            <a:r>
              <a:rPr lang="en-US" altLang="ko-KR" dirty="0"/>
              <a:t> </a:t>
            </a:r>
            <a:r>
              <a:rPr lang="en-US" altLang="ko-KR" dirty="0" err="1"/>
              <a:t>전부</a:t>
            </a:r>
            <a:r>
              <a:rPr lang="en-US" altLang="ko-KR" dirty="0"/>
              <a:t> </a:t>
            </a:r>
            <a:r>
              <a:rPr lang="en-US" altLang="ko-KR" dirty="0" err="1"/>
              <a:t>등록</a:t>
            </a:r>
            <a:r>
              <a:rPr lang="en-US" altLang="ko-KR" dirty="0"/>
              <a:t> 할 </a:t>
            </a:r>
            <a:r>
              <a:rPr lang="en-US" altLang="ko-KR" dirty="0" err="1"/>
              <a:t>필요는</a:t>
            </a:r>
            <a:r>
              <a:rPr lang="en-US" altLang="ko-KR" dirty="0"/>
              <a:t> </a:t>
            </a:r>
            <a:r>
              <a:rPr lang="en-US" altLang="ko-KR" dirty="0" err="1"/>
              <a:t>없습니다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(기존의</a:t>
            </a:r>
            <a:r>
              <a:rPr lang="en-US" altLang="ko-KR" dirty="0"/>
              <a:t> </a:t>
            </a:r>
            <a:r>
              <a:rPr lang="en-US" altLang="ko-KR" dirty="0" err="1"/>
              <a:t>데이터를</a:t>
            </a:r>
            <a:r>
              <a:rPr lang="en-US" altLang="ko-KR" dirty="0"/>
              <a:t> </a:t>
            </a:r>
            <a:r>
              <a:rPr lang="en-US" altLang="ko-KR" dirty="0" err="1"/>
              <a:t>이용하여</a:t>
            </a:r>
            <a:r>
              <a:rPr lang="en-US" altLang="ko-KR" dirty="0"/>
              <a:t> </a:t>
            </a:r>
            <a:r>
              <a:rPr lang="en-US" altLang="ko-KR" dirty="0" err="1"/>
              <a:t>상세페이지</a:t>
            </a:r>
            <a:r>
              <a:rPr lang="en-US" altLang="ko-KR" dirty="0"/>
              <a:t> </a:t>
            </a:r>
            <a:r>
              <a:rPr lang="en-US" altLang="ko-KR" dirty="0" err="1"/>
              <a:t>보기</a:t>
            </a:r>
            <a:r>
              <a:rPr lang="en-US" altLang="ko-KR" dirty="0"/>
              <a:t>) </a:t>
            </a:r>
            <a:r>
              <a:rPr lang="en-US" altLang="ko-KR" dirty="0" err="1"/>
              <a:t>이렇게</a:t>
            </a:r>
            <a:r>
              <a:rPr lang="en-US" altLang="ko-KR" dirty="0"/>
              <a:t> </a:t>
            </a:r>
            <a:r>
              <a:rPr lang="en-US" altLang="ko-KR" dirty="0" err="1"/>
              <a:t>등록된</a:t>
            </a:r>
            <a:r>
              <a:rPr lang="en-US" altLang="ko-KR" dirty="0"/>
              <a:t> </a:t>
            </a:r>
            <a:r>
              <a:rPr lang="en-US" altLang="ko-KR" dirty="0" err="1"/>
              <a:t>일정을</a:t>
            </a:r>
            <a:r>
              <a:rPr lang="en-US" altLang="ko-KR" dirty="0"/>
              <a:t> </a:t>
            </a:r>
            <a:r>
              <a:rPr lang="en-US" altLang="ko-KR" dirty="0" err="1"/>
              <a:t>클릭하게</a:t>
            </a:r>
            <a:r>
              <a:rPr lang="en-US" altLang="ko-KR" dirty="0"/>
              <a:t> </a:t>
            </a:r>
            <a:r>
              <a:rPr lang="en-US" altLang="ko-KR" dirty="0" err="1"/>
              <a:t>되면</a:t>
            </a:r>
            <a:r>
              <a:rPr lang="en-US" altLang="ko-KR" dirty="0"/>
              <a:t> </a:t>
            </a:r>
            <a:r>
              <a:rPr lang="en-US" altLang="ko-KR" dirty="0" err="1"/>
              <a:t>해당</a:t>
            </a:r>
            <a:r>
              <a:rPr lang="en-US" altLang="ko-KR" dirty="0"/>
              <a:t> </a:t>
            </a:r>
            <a:r>
              <a:rPr lang="en-US" altLang="ko-KR" dirty="0" err="1"/>
              <a:t>일정</a:t>
            </a:r>
            <a:r>
              <a:rPr lang="en-US" altLang="ko-KR" dirty="0"/>
              <a:t> </a:t>
            </a:r>
            <a:r>
              <a:rPr lang="en-US" altLang="ko-KR" dirty="0" err="1"/>
              <a:t>관련</a:t>
            </a:r>
            <a:r>
              <a:rPr lang="en-US" altLang="ko-KR" dirty="0"/>
              <a:t> </a:t>
            </a:r>
            <a:r>
              <a:rPr lang="en-US" altLang="ko-KR" dirty="0" err="1"/>
              <a:t>장소</a:t>
            </a:r>
            <a:r>
              <a:rPr lang="en-US" altLang="ko-KR" dirty="0"/>
              <a:t>, </a:t>
            </a:r>
            <a:r>
              <a:rPr lang="en-US" altLang="ko-KR" dirty="0" err="1"/>
              <a:t>날씨</a:t>
            </a:r>
            <a:r>
              <a:rPr lang="en-US" altLang="ko-KR" dirty="0"/>
              <a:t>, </a:t>
            </a:r>
            <a:r>
              <a:rPr lang="en-US" altLang="ko-KR" dirty="0" err="1"/>
              <a:t>파일을</a:t>
            </a:r>
            <a:r>
              <a:rPr lang="en-US" altLang="ko-KR" dirty="0"/>
              <a:t> 볼 수 </a:t>
            </a:r>
            <a:r>
              <a:rPr lang="en-US" altLang="ko-KR" dirty="0" err="1"/>
              <a:t>있습니다</a:t>
            </a:r>
            <a:endParaRPr lang="ko-KR" altLang="ko-KR" dirty="0"/>
          </a:p>
          <a:p>
            <a:r>
              <a:rPr lang="ko-KR" altLang="ko-KR" dirty="0"/>
              <a:t>------------------------------------------------------------</a:t>
            </a:r>
          </a:p>
          <a:p>
            <a:r>
              <a:rPr lang="ko-KR" altLang="ko-KR" dirty="0"/>
              <a:t>(지도</a:t>
            </a:r>
            <a:r>
              <a:rPr lang="en-US" altLang="ko-KR" dirty="0"/>
              <a:t>)</a:t>
            </a:r>
            <a:endParaRPr lang="ko-KR" altLang="ko-KR" dirty="0"/>
          </a:p>
          <a:p>
            <a:r>
              <a:rPr lang="ko-KR" altLang="ko-KR" dirty="0"/>
              <a:t>다음</a:t>
            </a:r>
            <a:r>
              <a:rPr lang="en-US" altLang="ko-KR" dirty="0"/>
              <a:t> [</a:t>
            </a:r>
            <a:r>
              <a:rPr lang="en-US" altLang="ko-KR" dirty="0" err="1"/>
              <a:t>지도</a:t>
            </a:r>
            <a:r>
              <a:rPr lang="en-US" altLang="ko-KR" dirty="0"/>
              <a:t>]로 </a:t>
            </a:r>
            <a:r>
              <a:rPr lang="en-US" altLang="ko-KR" dirty="0" err="1"/>
              <a:t>이동하겠습니다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지도에서는</a:t>
            </a:r>
            <a:r>
              <a:rPr lang="en-US" altLang="ko-KR" dirty="0"/>
              <a:t> </a:t>
            </a:r>
            <a:r>
              <a:rPr lang="en-US" altLang="ko-KR" dirty="0" err="1"/>
              <a:t>당일</a:t>
            </a:r>
            <a:r>
              <a:rPr lang="en-US" altLang="ko-KR" dirty="0"/>
              <a:t> </a:t>
            </a:r>
            <a:r>
              <a:rPr lang="en-US" altLang="ko-KR" dirty="0" err="1"/>
              <a:t>일정순서도를</a:t>
            </a:r>
            <a:r>
              <a:rPr lang="en-US" altLang="ko-KR" dirty="0"/>
              <a:t> </a:t>
            </a:r>
            <a:r>
              <a:rPr lang="en-US" altLang="ko-KR" dirty="0" err="1"/>
              <a:t>제공합니다</a:t>
            </a:r>
            <a:r>
              <a:rPr lang="en-US" altLang="ko-KR" dirty="0"/>
              <a:t>. </a:t>
            </a:r>
            <a:r>
              <a:rPr lang="en-US" altLang="ko-KR" dirty="0" err="1"/>
              <a:t>순서도를</a:t>
            </a:r>
            <a:r>
              <a:rPr lang="en-US" altLang="ko-KR" dirty="0"/>
              <a:t> </a:t>
            </a:r>
            <a:r>
              <a:rPr lang="en-US" altLang="ko-KR" dirty="0" err="1"/>
              <a:t>클릭하게</a:t>
            </a:r>
            <a:r>
              <a:rPr lang="en-US" altLang="ko-KR" dirty="0"/>
              <a:t> </a:t>
            </a:r>
            <a:r>
              <a:rPr lang="en-US" altLang="ko-KR" dirty="0" err="1"/>
              <a:t>되면</a:t>
            </a:r>
            <a:r>
              <a:rPr lang="en-US" altLang="ko-KR" dirty="0"/>
              <a:t> </a:t>
            </a:r>
            <a:r>
              <a:rPr lang="en-US" altLang="ko-KR" dirty="0" err="1"/>
              <a:t>해당</a:t>
            </a:r>
            <a:r>
              <a:rPr lang="en-US" altLang="ko-KR" dirty="0"/>
              <a:t> </a:t>
            </a:r>
            <a:r>
              <a:rPr lang="en-US" altLang="ko-KR" dirty="0" err="1"/>
              <a:t>장소가</a:t>
            </a:r>
            <a:r>
              <a:rPr lang="en-US" altLang="ko-KR" dirty="0"/>
              <a:t> </a:t>
            </a:r>
            <a:r>
              <a:rPr lang="en-US" altLang="ko-KR" dirty="0" err="1"/>
              <a:t>표시된</a:t>
            </a:r>
            <a:r>
              <a:rPr lang="en-US" altLang="ko-KR" dirty="0"/>
              <a:t> </a:t>
            </a:r>
            <a:r>
              <a:rPr lang="en-US" altLang="ko-KR" dirty="0" err="1"/>
              <a:t>마커로</a:t>
            </a:r>
            <a:r>
              <a:rPr lang="en-US" altLang="ko-KR" dirty="0"/>
              <a:t> </a:t>
            </a:r>
            <a:r>
              <a:rPr lang="en-US" altLang="ko-KR" dirty="0" err="1"/>
              <a:t>이동합니다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 err="1"/>
              <a:t>마커를</a:t>
            </a:r>
            <a:r>
              <a:rPr lang="en-US" altLang="ko-KR" dirty="0"/>
              <a:t> </a:t>
            </a:r>
            <a:r>
              <a:rPr lang="en-US" altLang="ko-KR" dirty="0" err="1"/>
              <a:t>클릭하면</a:t>
            </a:r>
            <a:r>
              <a:rPr lang="en-US" altLang="ko-KR" dirty="0"/>
              <a:t> </a:t>
            </a:r>
            <a:r>
              <a:rPr lang="en-US" altLang="ko-KR" dirty="0" err="1"/>
              <a:t>상세내용</a:t>
            </a:r>
            <a:r>
              <a:rPr lang="en-US" altLang="ko-KR" dirty="0"/>
              <a:t> </a:t>
            </a:r>
            <a:r>
              <a:rPr lang="en-US" altLang="ko-KR" dirty="0" err="1"/>
              <a:t>확인도</a:t>
            </a:r>
            <a:r>
              <a:rPr lang="en-US" altLang="ko-KR" dirty="0"/>
              <a:t> </a:t>
            </a:r>
            <a:r>
              <a:rPr lang="en-US" altLang="ko-KR" dirty="0" err="1"/>
              <a:t>가능합니다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또한</a:t>
            </a:r>
            <a:r>
              <a:rPr lang="en-US" altLang="ko-KR" dirty="0"/>
              <a:t>, </a:t>
            </a:r>
            <a:r>
              <a:rPr lang="en-US" altLang="ko-KR" dirty="0" err="1"/>
              <a:t>이전</a:t>
            </a:r>
            <a:r>
              <a:rPr lang="en-US" altLang="ko-KR" dirty="0"/>
              <a:t> </a:t>
            </a:r>
            <a:r>
              <a:rPr lang="en-US" altLang="ko-KR" dirty="0" err="1"/>
              <a:t>일정에서</a:t>
            </a:r>
            <a:r>
              <a:rPr lang="en-US" altLang="ko-KR" dirty="0"/>
              <a:t> </a:t>
            </a:r>
            <a:r>
              <a:rPr lang="en-US" altLang="ko-KR" dirty="0" err="1"/>
              <a:t>다음</a:t>
            </a:r>
            <a:r>
              <a:rPr lang="en-US" altLang="ko-KR" dirty="0"/>
              <a:t> </a:t>
            </a:r>
            <a:r>
              <a:rPr lang="en-US" altLang="ko-KR" dirty="0" err="1"/>
              <a:t>일정까지의</a:t>
            </a:r>
            <a:r>
              <a:rPr lang="en-US" altLang="ko-KR" dirty="0"/>
              <a:t> </a:t>
            </a:r>
            <a:r>
              <a:rPr lang="en-US" altLang="ko-KR" dirty="0" err="1"/>
              <a:t>경로와</a:t>
            </a:r>
            <a:r>
              <a:rPr lang="en-US" altLang="ko-KR" dirty="0"/>
              <a:t> </a:t>
            </a:r>
            <a:r>
              <a:rPr lang="en-US" altLang="ko-KR" dirty="0" err="1"/>
              <a:t>버스번호가</a:t>
            </a:r>
            <a:r>
              <a:rPr lang="en-US" altLang="ko-KR" dirty="0"/>
              <a:t> </a:t>
            </a:r>
            <a:r>
              <a:rPr lang="en-US" altLang="ko-KR" dirty="0" err="1"/>
              <a:t>제공되기</a:t>
            </a:r>
            <a:r>
              <a:rPr lang="en-US" altLang="ko-KR" dirty="0"/>
              <a:t> </a:t>
            </a:r>
            <a:r>
              <a:rPr lang="en-US" altLang="ko-KR" dirty="0" err="1"/>
              <a:t>때문에</a:t>
            </a:r>
            <a:r>
              <a:rPr lang="en-US" altLang="ko-KR" dirty="0"/>
              <a:t> </a:t>
            </a:r>
            <a:r>
              <a:rPr lang="en-US" altLang="ko-KR" dirty="0" err="1"/>
              <a:t>이동이</a:t>
            </a:r>
            <a:r>
              <a:rPr lang="en-US" altLang="ko-KR" dirty="0"/>
              <a:t> </a:t>
            </a:r>
            <a:r>
              <a:rPr lang="en-US" altLang="ko-KR" dirty="0" err="1"/>
              <a:t>용이합니다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------------------------------------------------------------</a:t>
            </a:r>
          </a:p>
          <a:p>
            <a:r>
              <a:rPr lang="ko-KR" altLang="ko-KR" dirty="0"/>
              <a:t>(파일</a:t>
            </a:r>
            <a:r>
              <a:rPr lang="en-US" altLang="ko-KR" dirty="0"/>
              <a:t>)</a:t>
            </a:r>
            <a:endParaRPr lang="ko-KR" altLang="ko-KR" dirty="0"/>
          </a:p>
          <a:p>
            <a:r>
              <a:rPr lang="ko-KR" altLang="ko-KR" dirty="0"/>
              <a:t>다음은</a:t>
            </a:r>
            <a:r>
              <a:rPr lang="en-US" altLang="ko-KR" dirty="0"/>
              <a:t> [</a:t>
            </a:r>
            <a:r>
              <a:rPr lang="en-US" altLang="ko-KR" dirty="0" err="1"/>
              <a:t>파일</a:t>
            </a:r>
            <a:r>
              <a:rPr lang="en-US" altLang="ko-KR" dirty="0"/>
              <a:t>]</a:t>
            </a:r>
            <a:r>
              <a:rPr lang="en-US" altLang="ko-KR" dirty="0" err="1"/>
              <a:t>입니다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파일</a:t>
            </a:r>
            <a:r>
              <a:rPr lang="en-US" altLang="ko-KR" dirty="0"/>
              <a:t> </a:t>
            </a:r>
            <a:r>
              <a:rPr lang="en-US" altLang="ko-KR" dirty="0" err="1"/>
              <a:t>페이지에서는</a:t>
            </a:r>
            <a:r>
              <a:rPr lang="en-US" altLang="ko-KR" dirty="0"/>
              <a:t> (</a:t>
            </a:r>
            <a:r>
              <a:rPr lang="en-US" altLang="ko-KR" dirty="0" err="1"/>
              <a:t>태그</a:t>
            </a:r>
            <a:r>
              <a:rPr lang="en-US" altLang="ko-KR" dirty="0"/>
              <a:t> </a:t>
            </a:r>
            <a:r>
              <a:rPr lang="en-US" altLang="ko-KR" dirty="0" err="1"/>
              <a:t>가리키면서</a:t>
            </a:r>
            <a:r>
              <a:rPr lang="en-US" altLang="ko-KR" dirty="0"/>
              <a:t>)</a:t>
            </a:r>
            <a:r>
              <a:rPr lang="en-US" altLang="ko-KR" dirty="0" err="1"/>
              <a:t>태그별</a:t>
            </a:r>
            <a:r>
              <a:rPr lang="en-US" altLang="ko-KR" dirty="0"/>
              <a:t> </a:t>
            </a:r>
            <a:r>
              <a:rPr lang="en-US" altLang="ko-KR" dirty="0" err="1"/>
              <a:t>파일</a:t>
            </a:r>
            <a:r>
              <a:rPr lang="en-US" altLang="ko-KR" dirty="0"/>
              <a:t> </a:t>
            </a:r>
            <a:r>
              <a:rPr lang="en-US" altLang="ko-KR" dirty="0" err="1"/>
              <a:t>관리</a:t>
            </a:r>
            <a:r>
              <a:rPr lang="en-US" altLang="ko-KR" dirty="0"/>
              <a:t>, (</a:t>
            </a:r>
            <a:r>
              <a:rPr lang="en-US" altLang="ko-KR" dirty="0" err="1"/>
              <a:t>검색</a:t>
            </a:r>
            <a:r>
              <a:rPr lang="en-US" altLang="ko-KR" dirty="0"/>
              <a:t> </a:t>
            </a:r>
            <a:r>
              <a:rPr lang="en-US" altLang="ko-KR" dirty="0" err="1"/>
              <a:t>하는</a:t>
            </a:r>
            <a:r>
              <a:rPr lang="en-US" altLang="ko-KR" dirty="0"/>
              <a:t> </a:t>
            </a:r>
            <a:r>
              <a:rPr lang="en-US" altLang="ko-KR" dirty="0" err="1"/>
              <a:t>모습</a:t>
            </a:r>
            <a:r>
              <a:rPr lang="en-US" altLang="ko-KR" dirty="0"/>
              <a:t> </a:t>
            </a:r>
            <a:r>
              <a:rPr lang="en-US" altLang="ko-KR" dirty="0" err="1"/>
              <a:t>보이면서</a:t>
            </a:r>
            <a:r>
              <a:rPr lang="en-US" altLang="ko-KR" dirty="0"/>
              <a:t>)</a:t>
            </a:r>
            <a:r>
              <a:rPr lang="en-US" altLang="ko-KR" dirty="0" err="1"/>
              <a:t>파일</a:t>
            </a:r>
            <a:r>
              <a:rPr lang="en-US" altLang="ko-KR" dirty="0"/>
              <a:t> </a:t>
            </a:r>
            <a:r>
              <a:rPr lang="en-US" altLang="ko-KR" dirty="0" err="1"/>
              <a:t>검색</a:t>
            </a:r>
            <a:r>
              <a:rPr lang="en-US" altLang="ko-KR" dirty="0"/>
              <a:t>, </a:t>
            </a:r>
            <a:endParaRPr lang="ko-KR" altLang="ko-KR" dirty="0"/>
          </a:p>
          <a:p>
            <a:r>
              <a:rPr lang="ko-KR" altLang="ko-KR" dirty="0"/>
              <a:t>(파일</a:t>
            </a:r>
            <a:r>
              <a:rPr lang="en-US" altLang="ko-KR" dirty="0"/>
              <a:t> </a:t>
            </a:r>
            <a:r>
              <a:rPr lang="en-US" altLang="ko-KR" dirty="0" err="1"/>
              <a:t>미리보기</a:t>
            </a:r>
            <a:r>
              <a:rPr lang="en-US" altLang="ko-KR" dirty="0"/>
              <a:t> 창 </a:t>
            </a:r>
            <a:r>
              <a:rPr lang="en-US" altLang="ko-KR" dirty="0" err="1"/>
              <a:t>띄우고</a:t>
            </a:r>
            <a:r>
              <a:rPr lang="en-US" altLang="ko-KR" dirty="0"/>
              <a:t>)</a:t>
            </a:r>
            <a:r>
              <a:rPr lang="en-US" altLang="ko-KR" dirty="0" err="1"/>
              <a:t>파일</a:t>
            </a:r>
            <a:r>
              <a:rPr lang="en-US" altLang="ko-KR" dirty="0"/>
              <a:t> </a:t>
            </a:r>
            <a:r>
              <a:rPr lang="en-US" altLang="ko-KR" dirty="0" err="1"/>
              <a:t>미리보기</a:t>
            </a:r>
            <a:r>
              <a:rPr lang="en-US" altLang="ko-KR" dirty="0"/>
              <a:t> </a:t>
            </a:r>
            <a:r>
              <a:rPr lang="en-US" altLang="ko-KR" dirty="0" err="1"/>
              <a:t>서비스를</a:t>
            </a:r>
            <a:r>
              <a:rPr lang="en-US" altLang="ko-KR" dirty="0"/>
              <a:t> </a:t>
            </a:r>
            <a:r>
              <a:rPr lang="en-US" altLang="ko-KR" dirty="0" err="1"/>
              <a:t>제공합니다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이상으로</a:t>
            </a:r>
            <a:r>
              <a:rPr lang="en-US" altLang="ko-KR" dirty="0"/>
              <a:t> </a:t>
            </a:r>
            <a:r>
              <a:rPr lang="en-US" altLang="ko-KR" dirty="0" err="1"/>
              <a:t>개인</a:t>
            </a:r>
            <a:r>
              <a:rPr lang="en-US" altLang="ko-KR" dirty="0"/>
              <a:t> </a:t>
            </a:r>
            <a:r>
              <a:rPr lang="en-US" altLang="ko-KR" dirty="0" err="1"/>
              <a:t>일정</a:t>
            </a:r>
            <a:r>
              <a:rPr lang="en-US" altLang="ko-KR" dirty="0"/>
              <a:t> </a:t>
            </a:r>
            <a:r>
              <a:rPr lang="en-US" altLang="ko-KR" dirty="0" err="1"/>
              <a:t>관리</a:t>
            </a:r>
            <a:r>
              <a:rPr lang="en-US" altLang="ko-KR" dirty="0"/>
              <a:t> </a:t>
            </a:r>
            <a:r>
              <a:rPr lang="en-US" altLang="ko-KR" dirty="0" err="1"/>
              <a:t>서비스에</a:t>
            </a:r>
            <a:r>
              <a:rPr lang="en-US" altLang="ko-KR" dirty="0"/>
              <a:t> </a:t>
            </a:r>
            <a:r>
              <a:rPr lang="en-US" altLang="ko-KR" dirty="0" err="1"/>
              <a:t>관한</a:t>
            </a:r>
            <a:r>
              <a:rPr lang="en-US" altLang="ko-KR" dirty="0"/>
              <a:t> </a:t>
            </a:r>
            <a:r>
              <a:rPr lang="en-US" altLang="ko-KR" dirty="0" err="1"/>
              <a:t>시연을</a:t>
            </a:r>
            <a:r>
              <a:rPr lang="en-US" altLang="ko-KR" dirty="0"/>
              <a:t> </a:t>
            </a:r>
            <a:r>
              <a:rPr lang="en-US" altLang="ko-KR" dirty="0" err="1"/>
              <a:t>마치겠습니다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다음은</a:t>
            </a:r>
            <a:r>
              <a:rPr lang="en-US" altLang="ko-KR" dirty="0"/>
              <a:t> </a:t>
            </a:r>
            <a:r>
              <a:rPr lang="en-US" altLang="ko-KR" dirty="0" err="1"/>
              <a:t>그룹</a:t>
            </a:r>
            <a:r>
              <a:rPr lang="en-US" altLang="ko-KR" dirty="0"/>
              <a:t> </a:t>
            </a:r>
            <a:r>
              <a:rPr lang="en-US" altLang="ko-KR" dirty="0" err="1"/>
              <a:t>일정</a:t>
            </a:r>
            <a:r>
              <a:rPr lang="en-US" altLang="ko-KR" dirty="0"/>
              <a:t> </a:t>
            </a:r>
            <a:r>
              <a:rPr lang="en-US" altLang="ko-KR" dirty="0" err="1"/>
              <a:t>관리에</a:t>
            </a:r>
            <a:r>
              <a:rPr lang="en-US" altLang="ko-KR" dirty="0"/>
              <a:t> </a:t>
            </a:r>
            <a:r>
              <a:rPr lang="en-US" altLang="ko-KR" dirty="0" err="1"/>
              <a:t>대해</a:t>
            </a:r>
            <a:r>
              <a:rPr lang="en-US" altLang="ko-KR" dirty="0"/>
              <a:t> </a:t>
            </a:r>
            <a:r>
              <a:rPr lang="en-US" altLang="ko-KR" dirty="0" err="1"/>
              <a:t>김동근</a:t>
            </a:r>
            <a:r>
              <a:rPr lang="en-US" altLang="ko-KR" dirty="0"/>
              <a:t> </a:t>
            </a:r>
            <a:r>
              <a:rPr lang="en-US" altLang="ko-KR" dirty="0" err="1"/>
              <a:t>상이</a:t>
            </a:r>
            <a:r>
              <a:rPr lang="en-US" altLang="ko-KR" dirty="0"/>
              <a:t> </a:t>
            </a:r>
            <a:r>
              <a:rPr lang="en-US" altLang="ko-KR" dirty="0" err="1" smtClean="0"/>
              <a:t>시연하겠습니다</a:t>
            </a:r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248011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87524" y="476672"/>
            <a:ext cx="856895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ko-KR" dirty="0"/>
          </a:p>
          <a:p>
            <a:r>
              <a:rPr lang="ko-KR" altLang="ko-KR" dirty="0"/>
              <a:t>저는</a:t>
            </a:r>
            <a:r>
              <a:rPr lang="en-US" altLang="ko-KR" dirty="0"/>
              <a:t> </a:t>
            </a:r>
            <a:r>
              <a:rPr lang="en-US" altLang="ko-KR" dirty="0" err="1"/>
              <a:t>영진기업</a:t>
            </a:r>
            <a:r>
              <a:rPr lang="en-US" altLang="ko-KR" dirty="0"/>
              <a:t> </a:t>
            </a:r>
            <a:r>
              <a:rPr lang="en-US" altLang="ko-KR" dirty="0" err="1"/>
              <a:t>마케팅</a:t>
            </a:r>
            <a:r>
              <a:rPr lang="en-US" altLang="ko-KR" dirty="0"/>
              <a:t> </a:t>
            </a:r>
            <a:r>
              <a:rPr lang="en-US" altLang="ko-KR" dirty="0" err="1"/>
              <a:t>J팀</a:t>
            </a:r>
            <a:r>
              <a:rPr lang="en-US" altLang="ko-KR" dirty="0"/>
              <a:t> </a:t>
            </a:r>
            <a:r>
              <a:rPr lang="en-US" altLang="ko-KR" dirty="0" err="1"/>
              <a:t>팀장입니다</a:t>
            </a:r>
            <a:r>
              <a:rPr lang="en-US" altLang="ko-KR" dirty="0"/>
              <a:t>. </a:t>
            </a:r>
            <a:r>
              <a:rPr lang="en-US" altLang="ko-KR" dirty="0" err="1"/>
              <a:t>지금부터</a:t>
            </a:r>
            <a:r>
              <a:rPr lang="en-US" altLang="ko-KR" dirty="0"/>
              <a:t> </a:t>
            </a:r>
            <a:r>
              <a:rPr lang="en-US" altLang="ko-KR" dirty="0" err="1"/>
              <a:t>저희</a:t>
            </a:r>
            <a:r>
              <a:rPr lang="en-US" altLang="ko-KR" dirty="0"/>
              <a:t> </a:t>
            </a:r>
            <a:r>
              <a:rPr lang="en-US" altLang="ko-KR" dirty="0" err="1"/>
              <a:t>J팀에</a:t>
            </a:r>
            <a:r>
              <a:rPr lang="en-US" altLang="ko-KR" dirty="0"/>
              <a:t> </a:t>
            </a:r>
            <a:r>
              <a:rPr lang="en-US" altLang="ko-KR" dirty="0" err="1"/>
              <a:t>대해</a:t>
            </a:r>
            <a:r>
              <a:rPr lang="en-US" altLang="ko-KR" dirty="0"/>
              <a:t> </a:t>
            </a:r>
            <a:r>
              <a:rPr lang="en-US" altLang="ko-KR" dirty="0" err="1"/>
              <a:t>보겠습니다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(각</a:t>
            </a:r>
            <a:r>
              <a:rPr lang="en-US" altLang="ko-KR" dirty="0"/>
              <a:t> </a:t>
            </a:r>
            <a:r>
              <a:rPr lang="en-US" altLang="ko-KR" dirty="0" err="1"/>
              <a:t>위젯</a:t>
            </a:r>
            <a:r>
              <a:rPr lang="en-US" altLang="ko-KR" dirty="0"/>
              <a:t> </a:t>
            </a:r>
            <a:r>
              <a:rPr lang="en-US" altLang="ko-KR" dirty="0" err="1"/>
              <a:t>가리키면서</a:t>
            </a:r>
            <a:r>
              <a:rPr lang="en-US" altLang="ko-KR" dirty="0"/>
              <a:t>)</a:t>
            </a:r>
            <a:r>
              <a:rPr lang="en-US" altLang="ko-KR" dirty="0" err="1"/>
              <a:t>팀의</a:t>
            </a:r>
            <a:r>
              <a:rPr lang="en-US" altLang="ko-KR" dirty="0"/>
              <a:t> </a:t>
            </a:r>
            <a:r>
              <a:rPr lang="en-US" altLang="ko-KR" dirty="0" err="1"/>
              <a:t>메인</a:t>
            </a:r>
            <a:r>
              <a:rPr lang="en-US" altLang="ko-KR" dirty="0"/>
              <a:t> </a:t>
            </a:r>
            <a:r>
              <a:rPr lang="en-US" altLang="ko-KR" dirty="0" err="1"/>
              <a:t>화면에서는</a:t>
            </a:r>
            <a:r>
              <a:rPr lang="en-US" altLang="ko-KR" dirty="0"/>
              <a:t> </a:t>
            </a:r>
            <a:r>
              <a:rPr lang="en-US" altLang="ko-KR" dirty="0" err="1"/>
              <a:t>팀과</a:t>
            </a:r>
            <a:r>
              <a:rPr lang="en-US" altLang="ko-KR" dirty="0"/>
              <a:t> </a:t>
            </a:r>
            <a:r>
              <a:rPr lang="en-US" altLang="ko-KR" dirty="0" err="1"/>
              <a:t>관련된</a:t>
            </a:r>
            <a:r>
              <a:rPr lang="en-US" altLang="ko-KR" dirty="0"/>
              <a:t> </a:t>
            </a:r>
            <a:r>
              <a:rPr lang="en-US" altLang="ko-KR" dirty="0" err="1"/>
              <a:t>캘린더</a:t>
            </a:r>
            <a:r>
              <a:rPr lang="en-US" altLang="ko-KR" dirty="0"/>
              <a:t>, </a:t>
            </a:r>
            <a:r>
              <a:rPr lang="en-US" altLang="ko-KR" dirty="0" err="1"/>
              <a:t>지도</a:t>
            </a:r>
            <a:r>
              <a:rPr lang="en-US" altLang="ko-KR" dirty="0"/>
              <a:t>, </a:t>
            </a:r>
            <a:r>
              <a:rPr lang="en-US" altLang="ko-KR" dirty="0" err="1"/>
              <a:t>게시판</a:t>
            </a:r>
            <a:r>
              <a:rPr lang="en-US" altLang="ko-KR" dirty="0"/>
              <a:t>, </a:t>
            </a:r>
            <a:r>
              <a:rPr lang="en-US" altLang="ko-KR" dirty="0" err="1"/>
              <a:t>그래프를</a:t>
            </a:r>
            <a:r>
              <a:rPr lang="en-US" altLang="ko-KR" dirty="0"/>
              <a:t> </a:t>
            </a:r>
            <a:r>
              <a:rPr lang="en-US" altLang="ko-KR" dirty="0" err="1"/>
              <a:t>제공합니다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현재</a:t>
            </a:r>
            <a:r>
              <a:rPr lang="en-US" altLang="ko-KR" dirty="0"/>
              <a:t> </a:t>
            </a:r>
            <a:r>
              <a:rPr lang="en-US" altLang="ko-KR" dirty="0" err="1"/>
              <a:t>J팀</a:t>
            </a:r>
            <a:r>
              <a:rPr lang="en-US" altLang="ko-KR" dirty="0"/>
              <a:t> </a:t>
            </a:r>
            <a:r>
              <a:rPr lang="en-US" altLang="ko-KR" dirty="0" err="1"/>
              <a:t>팀원은</a:t>
            </a:r>
            <a:r>
              <a:rPr lang="en-US" altLang="ko-KR" dirty="0"/>
              <a:t> </a:t>
            </a:r>
            <a:r>
              <a:rPr lang="en-US" altLang="ko-KR" dirty="0" err="1"/>
              <a:t>김가람</a:t>
            </a:r>
            <a:r>
              <a:rPr lang="en-US" altLang="ko-KR" dirty="0"/>
              <a:t> 상 </a:t>
            </a:r>
            <a:r>
              <a:rPr lang="en-US" altLang="ko-KR" dirty="0" err="1"/>
              <a:t>박지현</a:t>
            </a:r>
            <a:r>
              <a:rPr lang="en-US" altLang="ko-KR" dirty="0"/>
              <a:t> 상 </a:t>
            </a:r>
            <a:r>
              <a:rPr lang="en-US" altLang="ko-KR" dirty="0" err="1"/>
              <a:t>김동근</a:t>
            </a:r>
            <a:r>
              <a:rPr lang="en-US" altLang="ko-KR" dirty="0"/>
              <a:t> 상 </a:t>
            </a:r>
            <a:r>
              <a:rPr lang="en-US" altLang="ko-KR" dirty="0" err="1"/>
              <a:t>장지혜</a:t>
            </a:r>
            <a:r>
              <a:rPr lang="en-US" altLang="ko-KR" dirty="0"/>
              <a:t> </a:t>
            </a:r>
            <a:r>
              <a:rPr lang="en-US" altLang="ko-KR" dirty="0" err="1"/>
              <a:t>상이</a:t>
            </a:r>
            <a:r>
              <a:rPr lang="en-US" altLang="ko-KR" dirty="0"/>
              <a:t> </a:t>
            </a:r>
            <a:r>
              <a:rPr lang="en-US" altLang="ko-KR" dirty="0" err="1"/>
              <a:t>있습니다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(캘린더</a:t>
            </a:r>
            <a:r>
              <a:rPr lang="en-US" altLang="ko-KR" dirty="0"/>
              <a:t> </a:t>
            </a:r>
            <a:r>
              <a:rPr lang="en-US" altLang="ko-KR" dirty="0" err="1"/>
              <a:t>위젯의</a:t>
            </a:r>
            <a:r>
              <a:rPr lang="en-US" altLang="ko-KR" dirty="0"/>
              <a:t> </a:t>
            </a:r>
            <a:r>
              <a:rPr lang="en-US" altLang="ko-KR" dirty="0" err="1"/>
              <a:t>프로필</a:t>
            </a:r>
            <a:r>
              <a:rPr lang="en-US" altLang="ko-KR" dirty="0"/>
              <a:t> </a:t>
            </a:r>
            <a:r>
              <a:rPr lang="en-US" altLang="ko-KR" dirty="0" err="1"/>
              <a:t>사진</a:t>
            </a:r>
            <a:r>
              <a:rPr lang="en-US" altLang="ko-KR" dirty="0"/>
              <a:t> </a:t>
            </a:r>
            <a:r>
              <a:rPr lang="en-US" altLang="ko-KR" dirty="0" err="1"/>
              <a:t>클릭</a:t>
            </a:r>
            <a:r>
              <a:rPr lang="en-US" altLang="ko-KR" dirty="0"/>
              <a:t>)</a:t>
            </a:r>
            <a:r>
              <a:rPr lang="en-US" altLang="ko-KR" dirty="0" err="1"/>
              <a:t>팀원의</a:t>
            </a:r>
            <a:r>
              <a:rPr lang="en-US" altLang="ko-KR" dirty="0"/>
              <a:t> </a:t>
            </a:r>
            <a:r>
              <a:rPr lang="en-US" altLang="ko-KR" dirty="0" err="1"/>
              <a:t>사진을</a:t>
            </a:r>
            <a:r>
              <a:rPr lang="en-US" altLang="ko-KR" dirty="0"/>
              <a:t> </a:t>
            </a:r>
            <a:r>
              <a:rPr lang="en-US" altLang="ko-KR" dirty="0" err="1"/>
              <a:t>클릭하면</a:t>
            </a:r>
            <a:r>
              <a:rPr lang="en-US" altLang="ko-KR" dirty="0"/>
              <a:t>, </a:t>
            </a:r>
            <a:r>
              <a:rPr lang="en-US" altLang="ko-KR" dirty="0" err="1"/>
              <a:t>위에서</a:t>
            </a:r>
            <a:r>
              <a:rPr lang="en-US" altLang="ko-KR" dirty="0"/>
              <a:t> </a:t>
            </a:r>
            <a:r>
              <a:rPr lang="en-US" altLang="ko-KR" dirty="0" err="1"/>
              <a:t>팀원의</a:t>
            </a:r>
            <a:r>
              <a:rPr lang="en-US" altLang="ko-KR" dirty="0"/>
              <a:t> </a:t>
            </a:r>
            <a:r>
              <a:rPr lang="en-US" altLang="ko-KR" dirty="0" err="1"/>
              <a:t>정보를</a:t>
            </a:r>
            <a:r>
              <a:rPr lang="en-US" altLang="ko-KR" dirty="0"/>
              <a:t> 볼 수 </a:t>
            </a:r>
            <a:r>
              <a:rPr lang="en-US" altLang="ko-KR" dirty="0" err="1"/>
              <a:t>있습니다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밑에</a:t>
            </a:r>
            <a:r>
              <a:rPr lang="en-US" altLang="ko-KR" dirty="0"/>
              <a:t> [</a:t>
            </a:r>
            <a:r>
              <a:rPr lang="en-US" altLang="ko-KR" dirty="0" err="1"/>
              <a:t>그래프</a:t>
            </a:r>
            <a:r>
              <a:rPr lang="en-US" altLang="ko-KR" dirty="0"/>
              <a:t>]는 </a:t>
            </a:r>
            <a:r>
              <a:rPr lang="en-US" altLang="ko-KR" dirty="0" err="1"/>
              <a:t>일의</a:t>
            </a:r>
            <a:r>
              <a:rPr lang="en-US" altLang="ko-KR" dirty="0"/>
              <a:t> </a:t>
            </a:r>
            <a:r>
              <a:rPr lang="en-US" altLang="ko-KR" dirty="0" err="1"/>
              <a:t>중요도에</a:t>
            </a:r>
            <a:r>
              <a:rPr lang="en-US" altLang="ko-KR" dirty="0"/>
              <a:t> </a:t>
            </a:r>
            <a:r>
              <a:rPr lang="en-US" altLang="ko-KR" dirty="0" err="1"/>
              <a:t>관한</a:t>
            </a:r>
            <a:r>
              <a:rPr lang="en-US" altLang="ko-KR" dirty="0"/>
              <a:t> </a:t>
            </a:r>
            <a:r>
              <a:rPr lang="en-US" altLang="ko-KR" dirty="0" err="1"/>
              <a:t>성과</a:t>
            </a:r>
            <a:r>
              <a:rPr lang="en-US" altLang="ko-KR" dirty="0"/>
              <a:t> </a:t>
            </a:r>
            <a:r>
              <a:rPr lang="en-US" altLang="ko-KR" dirty="0" err="1"/>
              <a:t>그래프와</a:t>
            </a:r>
            <a:r>
              <a:rPr lang="en-US" altLang="ko-KR" dirty="0"/>
              <a:t> </a:t>
            </a:r>
            <a:r>
              <a:rPr lang="en-US" altLang="ko-KR" dirty="0" err="1"/>
              <a:t>날짜별</a:t>
            </a:r>
            <a:r>
              <a:rPr lang="en-US" altLang="ko-KR" dirty="0"/>
              <a:t> </a:t>
            </a:r>
            <a:r>
              <a:rPr lang="en-US" altLang="ko-KR" dirty="0" err="1"/>
              <a:t>달성률</a:t>
            </a:r>
            <a:r>
              <a:rPr lang="en-US" altLang="ko-KR" dirty="0"/>
              <a:t> </a:t>
            </a:r>
            <a:r>
              <a:rPr lang="en-US" altLang="ko-KR" dirty="0" err="1"/>
              <a:t>그래프</a:t>
            </a:r>
            <a:r>
              <a:rPr lang="en-US" altLang="ko-KR" dirty="0"/>
              <a:t> </a:t>
            </a:r>
            <a:r>
              <a:rPr lang="en-US" altLang="ko-KR" dirty="0" err="1"/>
              <a:t>입니다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어</a:t>
            </a:r>
            <a:r>
              <a:rPr lang="en-US" altLang="ko-KR" dirty="0"/>
              <a:t>?? </a:t>
            </a:r>
            <a:r>
              <a:rPr lang="en-US" altLang="ko-KR" dirty="0" err="1"/>
              <a:t>오늘</a:t>
            </a:r>
            <a:r>
              <a:rPr lang="en-US" altLang="ko-KR" dirty="0"/>
              <a:t> </a:t>
            </a:r>
            <a:r>
              <a:rPr lang="en-US" altLang="ko-KR" dirty="0" err="1"/>
              <a:t>달성률이</a:t>
            </a:r>
            <a:r>
              <a:rPr lang="en-US" altLang="ko-KR" dirty="0"/>
              <a:t> 100%가 </a:t>
            </a:r>
            <a:r>
              <a:rPr lang="en-US" altLang="ko-KR" dirty="0" err="1"/>
              <a:t>아니네요</a:t>
            </a:r>
            <a:r>
              <a:rPr lang="en-US" altLang="ko-KR" dirty="0"/>
              <a:t>….</a:t>
            </a:r>
            <a:r>
              <a:rPr lang="en-US" altLang="ko-KR" dirty="0" err="1"/>
              <a:t>누가</a:t>
            </a:r>
            <a:r>
              <a:rPr lang="en-US" altLang="ko-KR" dirty="0"/>
              <a:t> </a:t>
            </a:r>
            <a:r>
              <a:rPr lang="en-US" altLang="ko-KR" dirty="0" err="1"/>
              <a:t>아직</a:t>
            </a:r>
            <a:r>
              <a:rPr lang="en-US" altLang="ko-KR" dirty="0"/>
              <a:t> </a:t>
            </a:r>
            <a:r>
              <a:rPr lang="en-US" altLang="ko-KR" dirty="0" err="1"/>
              <a:t>일을</a:t>
            </a:r>
            <a:r>
              <a:rPr lang="en-US" altLang="ko-KR" dirty="0"/>
              <a:t> </a:t>
            </a:r>
            <a:r>
              <a:rPr lang="en-US" altLang="ko-KR" dirty="0" err="1"/>
              <a:t>끝내지</a:t>
            </a:r>
            <a:r>
              <a:rPr lang="en-US" altLang="ko-KR" dirty="0"/>
              <a:t> </a:t>
            </a:r>
            <a:r>
              <a:rPr lang="en-US" altLang="ko-KR" dirty="0" err="1"/>
              <a:t>못한걸까요</a:t>
            </a:r>
            <a:r>
              <a:rPr lang="en-US" altLang="ko-KR" dirty="0"/>
              <a:t>?</a:t>
            </a:r>
            <a:endParaRPr lang="ko-KR" altLang="ko-KR" dirty="0"/>
          </a:p>
          <a:p>
            <a:r>
              <a:rPr lang="ko-KR" altLang="ko-KR" dirty="0"/>
              <a:t>팀</a:t>
            </a:r>
            <a:r>
              <a:rPr lang="en-US" altLang="ko-KR" dirty="0"/>
              <a:t> [</a:t>
            </a:r>
            <a:r>
              <a:rPr lang="en-US" altLang="ko-KR" dirty="0" err="1"/>
              <a:t>캘린더</a:t>
            </a:r>
            <a:r>
              <a:rPr lang="en-US" altLang="ko-KR" dirty="0"/>
              <a:t>]로 </a:t>
            </a:r>
            <a:r>
              <a:rPr lang="en-US" altLang="ko-KR" dirty="0" err="1"/>
              <a:t>들어가</a:t>
            </a:r>
            <a:r>
              <a:rPr lang="en-US" altLang="ko-KR" dirty="0"/>
              <a:t> </a:t>
            </a:r>
            <a:r>
              <a:rPr lang="en-US" altLang="ko-KR" dirty="0" err="1"/>
              <a:t>확인해</a:t>
            </a:r>
            <a:r>
              <a:rPr lang="en-US" altLang="ko-KR" dirty="0"/>
              <a:t> </a:t>
            </a:r>
            <a:r>
              <a:rPr lang="en-US" altLang="ko-KR" dirty="0" err="1"/>
              <a:t>보겠습니다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(오늘</a:t>
            </a:r>
            <a:r>
              <a:rPr lang="en-US" altLang="ko-KR" dirty="0"/>
              <a:t> </a:t>
            </a:r>
            <a:r>
              <a:rPr lang="en-US" altLang="ko-KR" dirty="0" err="1"/>
              <a:t>날짜</a:t>
            </a:r>
            <a:r>
              <a:rPr lang="en-US" altLang="ko-KR" dirty="0"/>
              <a:t> </a:t>
            </a:r>
            <a:r>
              <a:rPr lang="en-US" altLang="ko-KR" dirty="0" err="1"/>
              <a:t>일정</a:t>
            </a:r>
            <a:r>
              <a:rPr lang="en-US" altLang="ko-KR" dirty="0"/>
              <a:t> </a:t>
            </a:r>
            <a:r>
              <a:rPr lang="en-US" altLang="ko-KR" dirty="0" err="1"/>
              <a:t>가리키면서</a:t>
            </a:r>
            <a:r>
              <a:rPr lang="en-US" altLang="ko-KR" dirty="0"/>
              <a:t>) 아~~</a:t>
            </a:r>
            <a:r>
              <a:rPr lang="en-US" altLang="ko-KR" dirty="0" err="1"/>
              <a:t>장지혜</a:t>
            </a:r>
            <a:r>
              <a:rPr lang="en-US" altLang="ko-KR" dirty="0"/>
              <a:t> </a:t>
            </a:r>
            <a:r>
              <a:rPr lang="en-US" altLang="ko-KR" dirty="0" err="1"/>
              <a:t>상이</a:t>
            </a:r>
            <a:r>
              <a:rPr lang="en-US" altLang="ko-KR" dirty="0"/>
              <a:t> </a:t>
            </a:r>
            <a:r>
              <a:rPr lang="en-US" altLang="ko-KR" dirty="0" err="1"/>
              <a:t>일을</a:t>
            </a:r>
            <a:r>
              <a:rPr lang="en-US" altLang="ko-KR" dirty="0"/>
              <a:t> </a:t>
            </a:r>
            <a:r>
              <a:rPr lang="en-US" altLang="ko-KR" dirty="0" err="1"/>
              <a:t>끝내지</a:t>
            </a:r>
            <a:r>
              <a:rPr lang="en-US" altLang="ko-KR" dirty="0"/>
              <a:t> </a:t>
            </a:r>
            <a:r>
              <a:rPr lang="en-US" altLang="ko-KR" dirty="0" err="1"/>
              <a:t>못했네요</a:t>
            </a:r>
            <a:endParaRPr lang="ko-KR" altLang="ko-KR" dirty="0"/>
          </a:p>
          <a:p>
            <a:r>
              <a:rPr lang="ko-KR" altLang="ko-KR" dirty="0"/>
              <a:t>주의를</a:t>
            </a:r>
            <a:r>
              <a:rPr lang="en-US" altLang="ko-KR" dirty="0"/>
              <a:t> </a:t>
            </a:r>
            <a:r>
              <a:rPr lang="en-US" altLang="ko-KR" dirty="0" err="1"/>
              <a:t>주는</a:t>
            </a:r>
            <a:r>
              <a:rPr lang="en-US" altLang="ko-KR" dirty="0"/>
              <a:t> </a:t>
            </a:r>
            <a:r>
              <a:rPr lang="en-US" altLang="ko-KR" dirty="0" err="1"/>
              <a:t>것이</a:t>
            </a:r>
            <a:r>
              <a:rPr lang="en-US" altLang="ko-KR" dirty="0"/>
              <a:t> </a:t>
            </a:r>
            <a:r>
              <a:rPr lang="en-US" altLang="ko-KR" dirty="0" err="1"/>
              <a:t>좋다고</a:t>
            </a:r>
            <a:r>
              <a:rPr lang="en-US" altLang="ko-KR" dirty="0"/>
              <a:t> </a:t>
            </a:r>
            <a:r>
              <a:rPr lang="en-US" altLang="ko-KR" dirty="0" err="1"/>
              <a:t>생각하는데</a:t>
            </a:r>
            <a:r>
              <a:rPr lang="en-US" altLang="ko-KR" dirty="0"/>
              <a:t>, 팀 </a:t>
            </a:r>
            <a:r>
              <a:rPr lang="en-US" altLang="ko-KR" dirty="0" err="1"/>
              <a:t>지도로</a:t>
            </a:r>
            <a:r>
              <a:rPr lang="en-US" altLang="ko-KR" dirty="0"/>
              <a:t> </a:t>
            </a:r>
            <a:r>
              <a:rPr lang="en-US" altLang="ko-KR" dirty="0" err="1"/>
              <a:t>들어가</a:t>
            </a:r>
            <a:r>
              <a:rPr lang="en-US" altLang="ko-KR" dirty="0"/>
              <a:t> 장 </a:t>
            </a:r>
            <a:r>
              <a:rPr lang="en-US" altLang="ko-KR" dirty="0" err="1"/>
              <a:t>상의</a:t>
            </a:r>
            <a:r>
              <a:rPr lang="en-US" altLang="ko-KR" dirty="0"/>
              <a:t> </a:t>
            </a:r>
            <a:r>
              <a:rPr lang="en-US" altLang="ko-KR" dirty="0" err="1"/>
              <a:t>위치를</a:t>
            </a:r>
            <a:r>
              <a:rPr lang="en-US" altLang="ko-KR" dirty="0"/>
              <a:t> </a:t>
            </a:r>
            <a:r>
              <a:rPr lang="en-US" altLang="ko-KR" dirty="0" err="1"/>
              <a:t>확인해</a:t>
            </a:r>
            <a:r>
              <a:rPr lang="en-US" altLang="ko-KR" dirty="0"/>
              <a:t> </a:t>
            </a:r>
            <a:r>
              <a:rPr lang="en-US" altLang="ko-KR" dirty="0" err="1"/>
              <a:t>보겠습니다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음</a:t>
            </a:r>
            <a:r>
              <a:rPr lang="en-US" altLang="ko-KR" dirty="0"/>
              <a:t>.....</a:t>
            </a:r>
            <a:r>
              <a:rPr lang="en-US" altLang="ko-KR" dirty="0" err="1"/>
              <a:t>멀리</a:t>
            </a:r>
            <a:r>
              <a:rPr lang="en-US" altLang="ko-KR" dirty="0"/>
              <a:t> </a:t>
            </a:r>
            <a:r>
              <a:rPr lang="en-US" altLang="ko-KR" dirty="0" err="1"/>
              <a:t>출장갔군요</a:t>
            </a:r>
            <a:r>
              <a:rPr lang="en-US" altLang="ko-KR" dirty="0"/>
              <a:t>....</a:t>
            </a:r>
            <a:endParaRPr lang="ko-KR" altLang="ko-KR" dirty="0"/>
          </a:p>
          <a:p>
            <a:r>
              <a:rPr lang="ko-KR" altLang="ko-KR" dirty="0"/>
              <a:t>특별히</a:t>
            </a:r>
            <a:r>
              <a:rPr lang="en-US" altLang="ko-KR" dirty="0"/>
              <a:t> </a:t>
            </a:r>
            <a:r>
              <a:rPr lang="en-US" altLang="ko-KR" dirty="0" err="1"/>
              <a:t>내일</a:t>
            </a:r>
            <a:r>
              <a:rPr lang="en-US" altLang="ko-KR" dirty="0"/>
              <a:t> </a:t>
            </a:r>
            <a:r>
              <a:rPr lang="en-US" altLang="ko-KR" dirty="0" err="1"/>
              <a:t>까지</a:t>
            </a:r>
            <a:r>
              <a:rPr lang="en-US" altLang="ko-KR" dirty="0"/>
              <a:t> </a:t>
            </a:r>
            <a:r>
              <a:rPr lang="en-US" altLang="ko-KR" dirty="0" err="1"/>
              <a:t>시간을</a:t>
            </a:r>
            <a:r>
              <a:rPr lang="en-US" altLang="ko-KR" dirty="0"/>
              <a:t> 더 </a:t>
            </a:r>
            <a:r>
              <a:rPr lang="en-US" altLang="ko-KR" dirty="0" err="1"/>
              <a:t>주겠습니다</a:t>
            </a:r>
            <a:r>
              <a:rPr lang="en-US" altLang="ko-KR" dirty="0"/>
              <a:t>.(</a:t>
            </a:r>
            <a:r>
              <a:rPr lang="en-US" altLang="ko-KR" dirty="0" err="1"/>
              <a:t>드래그</a:t>
            </a:r>
            <a:r>
              <a:rPr lang="en-US" altLang="ko-KR" dirty="0"/>
              <a:t> 앤 </a:t>
            </a:r>
            <a:r>
              <a:rPr lang="en-US" altLang="ko-KR" dirty="0" err="1"/>
              <a:t>드롭으로</a:t>
            </a:r>
            <a:r>
              <a:rPr lang="en-US" altLang="ko-KR" dirty="0"/>
              <a:t> </a:t>
            </a:r>
            <a:r>
              <a:rPr lang="en-US" altLang="ko-KR" dirty="0" err="1"/>
              <a:t>일정</a:t>
            </a:r>
            <a:r>
              <a:rPr lang="en-US" altLang="ko-KR" dirty="0"/>
              <a:t> </a:t>
            </a:r>
            <a:r>
              <a:rPr lang="en-US" altLang="ko-KR" dirty="0" err="1"/>
              <a:t>변동</a:t>
            </a:r>
            <a:r>
              <a:rPr lang="en-US" altLang="ko-KR" dirty="0"/>
              <a:t>)</a:t>
            </a:r>
            <a:endParaRPr lang="ko-KR" altLang="ko-KR" dirty="0"/>
          </a:p>
          <a:p>
            <a:r>
              <a:rPr lang="ko-KR" altLang="ko-KR" dirty="0"/>
              <a:t>그</a:t>
            </a:r>
            <a:r>
              <a:rPr lang="en-US" altLang="ko-KR" dirty="0"/>
              <a:t> </a:t>
            </a:r>
            <a:r>
              <a:rPr lang="en-US" altLang="ko-KR" dirty="0" err="1"/>
              <a:t>대신에</a:t>
            </a:r>
            <a:r>
              <a:rPr lang="en-US" altLang="ko-KR" dirty="0"/>
              <a:t> </a:t>
            </a:r>
            <a:r>
              <a:rPr lang="en-US" altLang="ko-KR" dirty="0" err="1"/>
              <a:t>내일</a:t>
            </a:r>
            <a:r>
              <a:rPr lang="en-US" altLang="ko-KR" dirty="0"/>
              <a:t> </a:t>
            </a:r>
            <a:r>
              <a:rPr lang="en-US" altLang="ko-KR" dirty="0" err="1"/>
              <a:t>까지는</a:t>
            </a:r>
            <a:r>
              <a:rPr lang="en-US" altLang="ko-KR" dirty="0"/>
              <a:t> 꼭 </a:t>
            </a:r>
            <a:r>
              <a:rPr lang="en-US" altLang="ko-KR" dirty="0" err="1"/>
              <a:t>해야</a:t>
            </a:r>
            <a:r>
              <a:rPr lang="en-US" altLang="ko-KR" dirty="0"/>
              <a:t> </a:t>
            </a:r>
            <a:r>
              <a:rPr lang="en-US" altLang="ko-KR" dirty="0" err="1"/>
              <a:t>하기</a:t>
            </a:r>
            <a:r>
              <a:rPr lang="en-US" altLang="ko-KR" dirty="0"/>
              <a:t> </a:t>
            </a:r>
            <a:r>
              <a:rPr lang="en-US" altLang="ko-KR" dirty="0" err="1"/>
              <a:t>때문에</a:t>
            </a:r>
            <a:r>
              <a:rPr lang="en-US" altLang="ko-KR" dirty="0"/>
              <a:t> </a:t>
            </a:r>
            <a:r>
              <a:rPr lang="en-US" altLang="ko-KR" dirty="0" err="1"/>
              <a:t>한번</a:t>
            </a:r>
            <a:r>
              <a:rPr lang="en-US" altLang="ko-KR" dirty="0"/>
              <a:t> 더 </a:t>
            </a:r>
            <a:r>
              <a:rPr lang="en-US" altLang="ko-KR" dirty="0" err="1"/>
              <a:t>전달하기</a:t>
            </a:r>
            <a:r>
              <a:rPr lang="en-US" altLang="ko-KR" dirty="0"/>
              <a:t> </a:t>
            </a:r>
            <a:r>
              <a:rPr lang="en-US" altLang="ko-KR" dirty="0" err="1"/>
              <a:t>위해</a:t>
            </a:r>
            <a:r>
              <a:rPr lang="en-US" altLang="ko-KR" dirty="0"/>
              <a:t> 팀 [</a:t>
            </a:r>
            <a:r>
              <a:rPr lang="en-US" altLang="ko-KR" dirty="0" err="1"/>
              <a:t>게시판</a:t>
            </a:r>
            <a:r>
              <a:rPr lang="en-US" altLang="ko-KR" dirty="0"/>
              <a:t>]에 </a:t>
            </a:r>
            <a:r>
              <a:rPr lang="en-US" altLang="ko-KR" dirty="0" err="1"/>
              <a:t>들어가</a:t>
            </a:r>
            <a:r>
              <a:rPr lang="en-US" altLang="ko-KR" dirty="0"/>
              <a:t> </a:t>
            </a:r>
            <a:r>
              <a:rPr lang="en-US" altLang="ko-KR" dirty="0" err="1"/>
              <a:t>보겠습니다</a:t>
            </a:r>
            <a:r>
              <a:rPr lang="en-US" altLang="ko-KR" dirty="0"/>
              <a:t>. </a:t>
            </a:r>
            <a:endParaRPr lang="ko-KR" altLang="ko-KR" dirty="0"/>
          </a:p>
          <a:p>
            <a:r>
              <a:rPr lang="ko-KR" altLang="ko-KR" dirty="0"/>
              <a:t>제가</a:t>
            </a:r>
            <a:r>
              <a:rPr lang="en-US" altLang="ko-KR" dirty="0"/>
              <a:t> </a:t>
            </a:r>
            <a:r>
              <a:rPr lang="en-US" altLang="ko-KR" dirty="0" err="1"/>
              <a:t>이동</a:t>
            </a:r>
            <a:r>
              <a:rPr lang="en-US" altLang="ko-KR" dirty="0"/>
              <a:t> </a:t>
            </a:r>
            <a:r>
              <a:rPr lang="en-US" altLang="ko-KR" dirty="0" err="1"/>
              <a:t>시킨</a:t>
            </a:r>
            <a:r>
              <a:rPr lang="en-US" altLang="ko-KR" dirty="0"/>
              <a:t> </a:t>
            </a:r>
            <a:r>
              <a:rPr lang="en-US" altLang="ko-KR" dirty="0" err="1"/>
              <a:t>일정에</a:t>
            </a:r>
            <a:r>
              <a:rPr lang="en-US" altLang="ko-KR" dirty="0"/>
              <a:t> </a:t>
            </a:r>
            <a:r>
              <a:rPr lang="en-US" altLang="ko-KR" dirty="0" err="1"/>
              <a:t>관한</a:t>
            </a:r>
            <a:r>
              <a:rPr lang="en-US" altLang="ko-KR" dirty="0"/>
              <a:t> </a:t>
            </a:r>
            <a:r>
              <a:rPr lang="en-US" altLang="ko-KR" dirty="0" err="1"/>
              <a:t>게시물이</a:t>
            </a:r>
            <a:r>
              <a:rPr lang="en-US" altLang="ko-KR" dirty="0"/>
              <a:t> </a:t>
            </a:r>
            <a:r>
              <a:rPr lang="en-US" altLang="ko-KR" dirty="0" err="1"/>
              <a:t>보입니다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이</a:t>
            </a:r>
            <a:r>
              <a:rPr lang="en-US" altLang="ko-KR" dirty="0"/>
              <a:t> </a:t>
            </a:r>
            <a:r>
              <a:rPr lang="en-US" altLang="ko-KR" dirty="0" err="1"/>
              <a:t>게시물에</a:t>
            </a:r>
            <a:r>
              <a:rPr lang="en-US" altLang="ko-KR" dirty="0"/>
              <a:t> </a:t>
            </a:r>
            <a:r>
              <a:rPr lang="en-US" altLang="ko-KR" dirty="0" err="1"/>
              <a:t>코멘트를</a:t>
            </a:r>
            <a:r>
              <a:rPr lang="en-US" altLang="ko-KR" dirty="0"/>
              <a:t> 써 </a:t>
            </a:r>
            <a:r>
              <a:rPr lang="en-US" altLang="ko-KR" dirty="0" err="1"/>
              <a:t>놓겠습니다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/>
              <a:t>이상으로</a:t>
            </a:r>
            <a:r>
              <a:rPr lang="en-US" altLang="ko-KR" dirty="0"/>
              <a:t> </a:t>
            </a:r>
            <a:r>
              <a:rPr lang="en-US" altLang="ko-KR" dirty="0" err="1"/>
              <a:t>그룹</a:t>
            </a:r>
            <a:r>
              <a:rPr lang="en-US" altLang="ko-KR" dirty="0"/>
              <a:t> </a:t>
            </a:r>
            <a:r>
              <a:rPr lang="en-US" altLang="ko-KR" dirty="0" err="1"/>
              <a:t>일정</a:t>
            </a:r>
            <a:r>
              <a:rPr lang="en-US" altLang="ko-KR" dirty="0"/>
              <a:t> </a:t>
            </a:r>
            <a:r>
              <a:rPr lang="en-US" altLang="ko-KR" dirty="0" err="1"/>
              <a:t>관리</a:t>
            </a:r>
            <a:r>
              <a:rPr lang="en-US" altLang="ko-KR" dirty="0"/>
              <a:t> </a:t>
            </a:r>
            <a:r>
              <a:rPr lang="en-US" altLang="ko-KR" dirty="0" err="1"/>
              <a:t>시연을</a:t>
            </a:r>
            <a:r>
              <a:rPr lang="en-US" altLang="ko-KR" dirty="0"/>
              <a:t> </a:t>
            </a:r>
            <a:r>
              <a:rPr lang="en-US" altLang="ko-KR" dirty="0" err="1"/>
              <a:t>마치겠습니다</a:t>
            </a:r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843321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C:\Users\SAMSUNG\Desktop\기획서및 회의록\발표ppt\#balance_3조_샘플 이미지\office-581131_192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2555" y="-501"/>
            <a:ext cx="9613067" cy="6855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987824" y="2248308"/>
            <a:ext cx="3312367" cy="2404828"/>
          </a:xfrm>
          <a:prstGeom prst="rect">
            <a:avLst/>
          </a:prstGeom>
          <a:solidFill>
            <a:srgbClr val="2728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987824" y="2348880"/>
            <a:ext cx="334837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66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</a:p>
          <a:p>
            <a:pPr algn="ctr">
              <a:spcAft>
                <a:spcPts val="600"/>
              </a:spcAft>
            </a:pPr>
            <a:r>
              <a:rPr lang="en-US" altLang="ko-KR" sz="2800" spc="300" dirty="0" smtClean="0">
                <a:solidFill>
                  <a:schemeClr val="bg1"/>
                </a:solidFill>
              </a:rPr>
              <a:t>{</a:t>
            </a:r>
            <a:r>
              <a:rPr lang="ko-KR" altLang="en-US" sz="2800" spc="300" dirty="0" smtClean="0">
                <a:solidFill>
                  <a:schemeClr val="bg1"/>
                </a:solidFill>
              </a:rPr>
              <a:t>기대효과</a:t>
            </a:r>
            <a:r>
              <a:rPr lang="en-US" altLang="ko-KR" sz="2800" spc="300" dirty="0" smtClean="0">
                <a:solidFill>
                  <a:schemeClr val="bg1"/>
                </a:solidFill>
              </a:rPr>
              <a:t>}</a:t>
            </a:r>
            <a:endParaRPr lang="en-US" altLang="ko-KR" sz="3200" spc="300" dirty="0" smtClean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r>
              <a:rPr lang="en-US" altLang="ko-KR" dirty="0" smtClean="0">
                <a:solidFill>
                  <a:schemeClr val="bg1"/>
                </a:solidFill>
              </a:rPr>
              <a:t>Daily Partner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797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5.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기대효과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1680" y="332656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기대효</a:t>
            </a:r>
            <a:r>
              <a:rPr lang="ko-KR" altLang="en-US" sz="240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과</a:t>
            </a:r>
            <a:endParaRPr lang="ko-KR" altLang="en-US" sz="2400" dirty="0">
              <a:solidFill>
                <a:srgbClr val="0066C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18094" y="980728"/>
            <a:ext cx="78729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 관련 정보를 날짜 중심으로 </a:t>
            </a:r>
            <a:r>
              <a:rPr lang="ko-KR" altLang="en-US" sz="24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통합</a:t>
            </a:r>
            <a:endParaRPr lang="en-US" altLang="ko-KR" sz="2400" dirty="0" smtClean="0">
              <a:solidFill>
                <a:srgbClr val="27282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4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    </a:t>
            </a:r>
            <a:r>
              <a:rPr lang="ko-KR" altLang="en-US" sz="24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→ 분산되지 </a:t>
            </a:r>
            <a:r>
              <a:rPr lang="ko-KR" altLang="en-US" sz="24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않고 효율적인 정보 관리 가능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지도 서비스 일과 순서도 </a:t>
            </a:r>
            <a:r>
              <a:rPr lang="ko-KR" altLang="en-US" sz="24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제공</a:t>
            </a:r>
            <a:endParaRPr lang="en-US" altLang="ko-KR" sz="2400" dirty="0" smtClean="0">
              <a:solidFill>
                <a:srgbClr val="27282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4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    </a:t>
            </a:r>
            <a:r>
              <a:rPr lang="ko-KR" altLang="en-US" sz="24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→ 직관적으로 </a:t>
            </a:r>
            <a:r>
              <a:rPr lang="ko-KR" altLang="en-US" sz="24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 파악 가능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일정 </a:t>
            </a:r>
            <a:r>
              <a:rPr lang="ko-KR" altLang="en-US" sz="24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자동등록</a:t>
            </a:r>
            <a:endParaRPr lang="en-US" altLang="ko-KR" sz="2400" dirty="0">
              <a:solidFill>
                <a:srgbClr val="27282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     </a:t>
            </a:r>
            <a:r>
              <a:rPr lang="ko-KR" altLang="en-US" sz="24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→ 사용자의 </a:t>
            </a:r>
            <a:r>
              <a:rPr lang="ko-KR" altLang="en-US" sz="24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불편함 해소</a:t>
            </a:r>
            <a:endParaRPr lang="en-US" altLang="ko-KR" sz="2400" dirty="0">
              <a:solidFill>
                <a:srgbClr val="27282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238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691680" y="193740"/>
            <a:ext cx="7272808" cy="0"/>
          </a:xfrm>
          <a:prstGeom prst="line">
            <a:avLst/>
          </a:prstGeom>
          <a:ln w="12700">
            <a:solidFill>
              <a:srgbClr val="E0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220528" y="6669360"/>
            <a:ext cx="8743960" cy="0"/>
          </a:xfrm>
          <a:prstGeom prst="line">
            <a:avLst/>
          </a:prstGeom>
          <a:ln w="12700">
            <a:solidFill>
              <a:srgbClr val="E0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7504" y="47689"/>
            <a:ext cx="161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600" dirty="0" smtClean="0">
                <a:solidFill>
                  <a:srgbClr val="E0E8E8"/>
                </a:solidFill>
                <a:latin typeface="02UtsukushiMincho" panose="02000600000000000000" pitchFamily="2" charset="-128"/>
                <a:ea typeface="02UtsukushiMincho" panose="02000600000000000000" pitchFamily="2" charset="-128"/>
              </a:rPr>
              <a:t>Balance</a:t>
            </a:r>
            <a:endParaRPr lang="ko-KR" altLang="en-US" spc="600" dirty="0">
              <a:solidFill>
                <a:srgbClr val="E0E8E8"/>
              </a:solidFill>
              <a:latin typeface="02UtsukushiMincho" panose="02000600000000000000" pitchFamily="2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87824" y="2348880"/>
            <a:ext cx="3348372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6600" spc="3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END</a:t>
            </a:r>
            <a:br>
              <a:rPr lang="en-US" altLang="ko-KR" sz="6600" spc="3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2800" spc="600" dirty="0" smtClean="0">
                <a:solidFill>
                  <a:schemeClr val="bg1"/>
                </a:solidFill>
              </a:rPr>
              <a:t>{Q &amp; A}</a:t>
            </a:r>
          </a:p>
          <a:p>
            <a:pPr algn="ctr">
              <a:spcAft>
                <a:spcPts val="600"/>
              </a:spcAft>
            </a:pPr>
            <a:r>
              <a:rPr lang="en-US" altLang="ko-KR" dirty="0" smtClean="0">
                <a:solidFill>
                  <a:schemeClr val="bg1"/>
                </a:solidFill>
              </a:rPr>
              <a:t>Daily Partner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86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87824" y="2348880"/>
            <a:ext cx="3348372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6600" spc="300" dirty="0" smtClean="0">
                <a:solidFill>
                  <a:srgbClr val="27282C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END</a:t>
            </a:r>
            <a:br>
              <a:rPr lang="en-US" altLang="ko-KR" sz="6600" spc="300" dirty="0" smtClean="0">
                <a:solidFill>
                  <a:srgbClr val="27282C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2800" spc="600" dirty="0" smtClean="0">
                <a:solidFill>
                  <a:srgbClr val="27282C"/>
                </a:solidFill>
              </a:rPr>
              <a:t>{Q &amp; A}</a:t>
            </a:r>
          </a:p>
          <a:p>
            <a:pPr algn="ctr">
              <a:spcAft>
                <a:spcPts val="600"/>
              </a:spcAft>
            </a:pPr>
            <a:r>
              <a:rPr lang="en-US" altLang="ko-KR" dirty="0" smtClean="0">
                <a:solidFill>
                  <a:srgbClr val="27282C"/>
                </a:solidFill>
              </a:rPr>
              <a:t>Daily Partner</a:t>
            </a:r>
            <a:endParaRPr lang="ko-KR" altLang="en-US" dirty="0">
              <a:solidFill>
                <a:srgbClr val="27282C"/>
              </a:solidFill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-252536" y="2924944"/>
            <a:ext cx="3681870" cy="0"/>
          </a:xfrm>
          <a:prstGeom prst="line">
            <a:avLst/>
          </a:prstGeom>
          <a:ln w="28575">
            <a:solidFill>
              <a:srgbClr val="27282C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5796136" y="2924944"/>
            <a:ext cx="3681870" cy="0"/>
          </a:xfrm>
          <a:prstGeom prst="line">
            <a:avLst/>
          </a:prstGeom>
          <a:ln w="28575">
            <a:solidFill>
              <a:srgbClr val="27282C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18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23155" y="1574790"/>
            <a:ext cx="2915542" cy="2862322"/>
          </a:xfrm>
          <a:prstGeom prst="rect">
            <a:avLst/>
          </a:prstGeom>
          <a:noFill/>
          <a:ln>
            <a:solidFill>
              <a:srgbClr val="E0E8E8"/>
            </a:solidFill>
          </a:ln>
        </p:spPr>
        <p:txBody>
          <a:bodyPr wrap="none" rtlCol="0">
            <a:spAutoFit/>
          </a:bodyPr>
          <a:lstStyle/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E0E8E8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프로젝트 개</a:t>
            </a:r>
            <a:r>
              <a:rPr lang="ko-KR" altLang="en-US" sz="2400" spc="300" dirty="0">
                <a:solidFill>
                  <a:srgbClr val="E0E8E8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요</a:t>
            </a:r>
            <a:endParaRPr lang="en-US" altLang="ko-KR" sz="2400" spc="300" dirty="0" smtClean="0">
              <a:solidFill>
                <a:srgbClr val="E0E8E8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E0E8E8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서비스소</a:t>
            </a:r>
            <a:r>
              <a:rPr lang="ko-KR" altLang="en-US" sz="2400" spc="300" dirty="0">
                <a:solidFill>
                  <a:srgbClr val="E0E8E8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개</a:t>
            </a:r>
            <a:r>
              <a:rPr lang="ko-KR" altLang="en-US" sz="2400" spc="300" dirty="0" smtClean="0">
                <a:solidFill>
                  <a:srgbClr val="E0E8E8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endParaRPr lang="en-US" altLang="ko-KR" sz="2400" spc="300" dirty="0" smtClean="0">
              <a:solidFill>
                <a:srgbClr val="E0E8E8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E0E8E8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사용기</a:t>
            </a:r>
            <a:r>
              <a:rPr lang="ko-KR" altLang="en-US" sz="2400" spc="300" dirty="0">
                <a:solidFill>
                  <a:srgbClr val="E0E8E8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술</a:t>
            </a:r>
            <a:endParaRPr lang="en-US" altLang="ko-KR" sz="2400" spc="300" dirty="0" smtClean="0">
              <a:solidFill>
                <a:srgbClr val="E0E8E8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E0E8E8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시연</a:t>
            </a:r>
            <a:endParaRPr lang="en-US" altLang="ko-KR" sz="2400" spc="300" dirty="0" smtClean="0">
              <a:solidFill>
                <a:srgbClr val="E0E8E8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E0E8E8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기대효과</a:t>
            </a:r>
            <a:endParaRPr lang="en-US" altLang="ko-KR" sz="2400" spc="300" dirty="0" smtClean="0">
              <a:solidFill>
                <a:srgbClr val="E0E8E8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-324544" y="1249470"/>
            <a:ext cx="0" cy="3187642"/>
          </a:xfrm>
          <a:prstGeom prst="line">
            <a:avLst/>
          </a:prstGeom>
          <a:ln w="38100">
            <a:solidFill>
              <a:srgbClr val="0066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83567" y="724634"/>
            <a:ext cx="20479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solidFill>
                  <a:srgbClr val="E0E8E8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CONTENTS/</a:t>
            </a:r>
            <a:endParaRPr lang="ko-KR" altLang="en-US" sz="2200" dirty="0">
              <a:solidFill>
                <a:srgbClr val="E0E8E8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691680" y="193740"/>
            <a:ext cx="7272808" cy="0"/>
          </a:xfrm>
          <a:prstGeom prst="line">
            <a:avLst/>
          </a:prstGeom>
          <a:ln w="12700">
            <a:solidFill>
              <a:srgbClr val="E0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220528" y="6669360"/>
            <a:ext cx="8743960" cy="0"/>
          </a:xfrm>
          <a:prstGeom prst="line">
            <a:avLst/>
          </a:prstGeom>
          <a:ln w="12700">
            <a:solidFill>
              <a:srgbClr val="E0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/>
          <p:cNvGrpSpPr/>
          <p:nvPr/>
        </p:nvGrpSpPr>
        <p:grpSpPr>
          <a:xfrm rot="179529">
            <a:off x="6101464" y="1353385"/>
            <a:ext cx="2293053" cy="3245659"/>
            <a:chOff x="6101464" y="1353385"/>
            <a:chExt cx="2293053" cy="3245659"/>
          </a:xfrm>
          <a:effectLst>
            <a:reflection blurRad="6350" stA="52000" endA="300" endPos="35000" dir="5400000" sy="-100000" algn="bl" rotWithShape="0"/>
          </a:effectLst>
        </p:grpSpPr>
        <p:pic>
          <p:nvPicPr>
            <p:cNvPr id="1026" name="Picture 2" descr="http://cfile5.uf.tistory.com/image/215DC34A549ECB1103B2F0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03"/>
            <a:stretch/>
          </p:blipFill>
          <p:spPr bwMode="auto">
            <a:xfrm rot="234145">
              <a:off x="6101464" y="1353385"/>
              <a:ext cx="2293053" cy="32456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33954">
              <a:off x="6268217" y="1655086"/>
              <a:ext cx="1986477" cy="2637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1" name="TextBox 20"/>
          <p:cNvSpPr txBox="1"/>
          <p:nvPr/>
        </p:nvSpPr>
        <p:spPr>
          <a:xfrm>
            <a:off x="107504" y="47689"/>
            <a:ext cx="161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600" dirty="0" smtClean="0">
                <a:solidFill>
                  <a:srgbClr val="E0E8E8"/>
                </a:solidFill>
                <a:latin typeface="02UtsukushiMincho" panose="02000600000000000000" pitchFamily="2" charset="-128"/>
                <a:ea typeface="02UtsukushiMincho" panose="02000600000000000000" pitchFamily="2" charset="-128"/>
              </a:rPr>
              <a:t>Balance</a:t>
            </a:r>
            <a:endParaRPr lang="ko-KR" altLang="en-US" spc="600" dirty="0">
              <a:solidFill>
                <a:srgbClr val="E0E8E8"/>
              </a:solidFill>
              <a:latin typeface="02UtsukushiMinch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617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23155" y="1574790"/>
            <a:ext cx="2915542" cy="2862322"/>
          </a:xfrm>
          <a:prstGeom prst="rect">
            <a:avLst/>
          </a:prstGeom>
          <a:noFill/>
          <a:ln>
            <a:solidFill>
              <a:srgbClr val="00C5CC"/>
            </a:solidFill>
          </a:ln>
        </p:spPr>
        <p:txBody>
          <a:bodyPr wrap="none" rtlCol="0">
            <a:spAutoFit/>
          </a:bodyPr>
          <a:lstStyle/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프로젝트 개</a:t>
            </a:r>
            <a:r>
              <a:rPr lang="ko-KR" altLang="en-US" sz="2400" spc="3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요</a:t>
            </a:r>
            <a:endParaRPr lang="en-US" altLang="ko-KR" sz="2400" spc="300" dirty="0" smtClean="0">
              <a:solidFill>
                <a:srgbClr val="27282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서비스소</a:t>
            </a:r>
            <a:r>
              <a:rPr lang="ko-KR" altLang="en-US" sz="2400" spc="3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개</a:t>
            </a:r>
            <a:r>
              <a:rPr lang="ko-KR" altLang="en-US" sz="2400" spc="3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endParaRPr lang="en-US" altLang="ko-KR" sz="2400" spc="300" dirty="0" smtClean="0">
              <a:solidFill>
                <a:srgbClr val="27282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사용기</a:t>
            </a:r>
            <a:r>
              <a:rPr lang="ko-KR" altLang="en-US" sz="2400" spc="300" dirty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술</a:t>
            </a:r>
            <a:endParaRPr lang="en-US" altLang="ko-KR" sz="2400" spc="300" dirty="0" smtClean="0">
              <a:solidFill>
                <a:srgbClr val="27282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시연</a:t>
            </a:r>
            <a:endParaRPr lang="en-US" altLang="ko-KR" sz="2400" spc="300" dirty="0" smtClean="0">
              <a:solidFill>
                <a:srgbClr val="27282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612000" indent="-514350" algn="dist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spc="300" dirty="0" smtClean="0">
                <a:solidFill>
                  <a:srgbClr val="27282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기대효과</a:t>
            </a:r>
            <a:endParaRPr lang="en-US" altLang="ko-KR" sz="2400" spc="300" dirty="0" smtClean="0">
              <a:solidFill>
                <a:srgbClr val="27282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567" y="724634"/>
            <a:ext cx="20479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solidFill>
                  <a:srgbClr val="27282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CONTENTS/</a:t>
            </a:r>
            <a:endParaRPr lang="ko-KR" altLang="en-US" sz="2200" dirty="0">
              <a:solidFill>
                <a:srgbClr val="27282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 rot="21313948">
            <a:off x="6006869" y="1455038"/>
            <a:ext cx="2178026" cy="3101827"/>
            <a:chOff x="5807243" y="1454084"/>
            <a:chExt cx="2178026" cy="3101827"/>
          </a:xfrm>
          <a:effectLst>
            <a:reflection blurRad="6350" stA="52000" endA="300" endPos="35000" dir="5400000" sy="-100000" algn="bl" rotWithShape="0"/>
          </a:effectLst>
        </p:grpSpPr>
        <p:pic>
          <p:nvPicPr>
            <p:cNvPr id="8" name="Picture 2" descr="C:\Users\SAMSUNG\Documents\Downloads\포토샵및텍스쳐\medialoot-ipad-pro-mockup-psd\iPad Pro Mockup\iPad Pro Mockup - Portrait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59" t="9738" r="14044" b="7778"/>
            <a:stretch/>
          </p:blipFill>
          <p:spPr bwMode="auto">
            <a:xfrm rot="692009">
              <a:off x="5807243" y="1454084"/>
              <a:ext cx="2178026" cy="31018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718451">
              <a:off x="5931201" y="1644544"/>
              <a:ext cx="1959140" cy="26178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61296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SAMSUNG\Desktop\기획서및 회의록\발표ppt\#balance_3조_샘플 이미지\keyboard-498396_192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1" r="-1"/>
          <a:stretch/>
        </p:blipFill>
        <p:spPr bwMode="auto">
          <a:xfrm>
            <a:off x="5029200" y="-16478"/>
            <a:ext cx="4127275" cy="687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SAMSUNG\Desktop\기획서및 회의록\발표ppt\#balance_3조_샘플 이미지\keyboard-498396_192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78"/>
          <a:stretch/>
        </p:blipFill>
        <p:spPr bwMode="auto">
          <a:xfrm rot="462186">
            <a:off x="-2012975" y="-324497"/>
            <a:ext cx="8784977" cy="7519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2987824" y="2248308"/>
            <a:ext cx="3312367" cy="2404828"/>
          </a:xfrm>
          <a:prstGeom prst="rect">
            <a:avLst/>
          </a:prstGeom>
          <a:solidFill>
            <a:srgbClr val="2728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987824" y="2348880"/>
            <a:ext cx="334837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66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</a:p>
          <a:p>
            <a:pPr algn="ctr">
              <a:spcAft>
                <a:spcPts val="600"/>
              </a:spcAft>
            </a:pPr>
            <a:r>
              <a:rPr lang="en-US" altLang="ko-KR" sz="2800" spc="300" dirty="0" smtClean="0">
                <a:solidFill>
                  <a:schemeClr val="bg1"/>
                </a:solidFill>
              </a:rPr>
              <a:t>{</a:t>
            </a:r>
            <a:r>
              <a:rPr lang="ko-KR" altLang="en-US" sz="2800" spc="300" dirty="0" smtClean="0">
                <a:solidFill>
                  <a:schemeClr val="bg1"/>
                </a:solidFill>
              </a:rPr>
              <a:t>프로젝트개요</a:t>
            </a:r>
            <a:r>
              <a:rPr lang="en-US" altLang="ko-KR" sz="2800" spc="300" dirty="0" smtClean="0">
                <a:solidFill>
                  <a:schemeClr val="bg1"/>
                </a:solidFill>
              </a:rPr>
              <a:t>}</a:t>
            </a:r>
            <a:endParaRPr lang="en-US" altLang="ko-KR" sz="3200" spc="300" dirty="0" smtClean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r>
              <a:rPr lang="en-US" altLang="ko-KR" dirty="0" smtClean="0">
                <a:solidFill>
                  <a:schemeClr val="bg1"/>
                </a:solidFill>
              </a:rPr>
              <a:t>Daily Partner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8983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1.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프로젝트개요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91680" y="332656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시간 관리의 중요성</a:t>
            </a:r>
            <a:endParaRPr lang="ko-KR" altLang="en-US" sz="2400" dirty="0">
              <a:solidFill>
                <a:srgbClr val="0066C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2123728" y="1124744"/>
            <a:ext cx="4968552" cy="4968552"/>
          </a:xfrm>
          <a:prstGeom prst="ellipse">
            <a:avLst/>
          </a:prstGeom>
          <a:ln>
            <a:solidFill>
              <a:srgbClr val="0066CC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원형 6"/>
          <p:cNvSpPr/>
          <p:nvPr/>
        </p:nvSpPr>
        <p:spPr>
          <a:xfrm>
            <a:off x="2123728" y="1124744"/>
            <a:ext cx="4968552" cy="4968552"/>
          </a:xfrm>
          <a:prstGeom prst="pie">
            <a:avLst>
              <a:gd name="adj1" fmla="val 14769781"/>
              <a:gd name="adj2" fmla="val 1549388"/>
            </a:avLst>
          </a:prstGeom>
          <a:solidFill>
            <a:srgbClr val="7030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원형 10"/>
          <p:cNvSpPr/>
          <p:nvPr/>
        </p:nvSpPr>
        <p:spPr>
          <a:xfrm>
            <a:off x="2123728" y="1124744"/>
            <a:ext cx="4968552" cy="4968552"/>
          </a:xfrm>
          <a:prstGeom prst="pie">
            <a:avLst>
              <a:gd name="adj1" fmla="val 1683292"/>
              <a:gd name="adj2" fmla="val 2622872"/>
            </a:avLst>
          </a:prstGeom>
          <a:solidFill>
            <a:srgbClr val="C3D5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원형 11"/>
          <p:cNvSpPr/>
          <p:nvPr/>
        </p:nvSpPr>
        <p:spPr>
          <a:xfrm>
            <a:off x="2123728" y="1124744"/>
            <a:ext cx="4968552" cy="4968552"/>
          </a:xfrm>
          <a:prstGeom prst="pie">
            <a:avLst>
              <a:gd name="adj1" fmla="val 4708932"/>
              <a:gd name="adj2" fmla="val 8777178"/>
            </a:avLst>
          </a:prstGeom>
          <a:solidFill>
            <a:srgbClr val="00C5C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원형 12"/>
          <p:cNvSpPr/>
          <p:nvPr/>
        </p:nvSpPr>
        <p:spPr>
          <a:xfrm>
            <a:off x="2123728" y="1124744"/>
            <a:ext cx="4968552" cy="4968552"/>
          </a:xfrm>
          <a:prstGeom prst="pie">
            <a:avLst>
              <a:gd name="adj1" fmla="val 2714657"/>
              <a:gd name="adj2" fmla="val 4244726"/>
            </a:avLst>
          </a:prstGeom>
          <a:solidFill>
            <a:srgbClr val="E0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원형 13"/>
          <p:cNvSpPr/>
          <p:nvPr/>
        </p:nvSpPr>
        <p:spPr>
          <a:xfrm>
            <a:off x="2138616" y="1124744"/>
            <a:ext cx="4968552" cy="4968552"/>
          </a:xfrm>
          <a:prstGeom prst="pie">
            <a:avLst>
              <a:gd name="adj1" fmla="val 9648670"/>
              <a:gd name="adj2" fmla="val 12025762"/>
            </a:avLst>
          </a:prstGeom>
          <a:solidFill>
            <a:srgbClr val="0066C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원형 14"/>
          <p:cNvSpPr/>
          <p:nvPr/>
        </p:nvSpPr>
        <p:spPr>
          <a:xfrm>
            <a:off x="2123728" y="1124744"/>
            <a:ext cx="4968552" cy="4968552"/>
          </a:xfrm>
          <a:prstGeom prst="pie">
            <a:avLst>
              <a:gd name="adj1" fmla="val 12322368"/>
              <a:gd name="adj2" fmla="val 14392725"/>
            </a:avLst>
          </a:prstGeom>
          <a:solidFill>
            <a:srgbClr val="577C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4068666" y="1134904"/>
            <a:ext cx="1048693" cy="4958392"/>
            <a:chOff x="4047653" y="1116420"/>
            <a:chExt cx="1048693" cy="4958392"/>
          </a:xfrm>
        </p:grpSpPr>
        <p:pic>
          <p:nvPicPr>
            <p:cNvPr id="9" name="Picture 2" descr="C:\Users\SAMSUNG\Documents\Downloads\128-128-b35f58c6c5ee72e9ba1a6d1bce870e64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 flipH="1">
              <a:off x="4047653" y="1116420"/>
              <a:ext cx="1048693" cy="10926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6" name="직선 연결선 15"/>
            <p:cNvCxnSpPr>
              <a:stCxn id="9" idx="0"/>
              <a:endCxn id="3" idx="4"/>
            </p:cNvCxnSpPr>
            <p:nvPr/>
          </p:nvCxnSpPr>
          <p:spPr>
            <a:xfrm>
              <a:off x="4572000" y="2209090"/>
              <a:ext cx="46164" cy="3865722"/>
            </a:xfrm>
            <a:prstGeom prst="line">
              <a:avLst/>
            </a:prstGeom>
            <a:ln>
              <a:solidFill>
                <a:schemeClr val="bg1">
                  <a:alpha val="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-144016" y="2204864"/>
            <a:ext cx="9396536" cy="1368153"/>
          </a:xfrm>
          <a:prstGeom prst="rect">
            <a:avLst/>
          </a:prstGeom>
          <a:solidFill>
            <a:srgbClr val="2728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-144016" y="2492896"/>
            <a:ext cx="91805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 smtClean="0">
                <a:solidFill>
                  <a:schemeClr val="bg1"/>
                </a:solidFill>
                <a:effectLst>
                  <a:outerShdw blurRad="177800" dist="508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ko-KR" altLang="en-US" sz="2800" dirty="0">
                <a:solidFill>
                  <a:schemeClr val="bg1"/>
                </a:solidFill>
                <a:effectLst>
                  <a:outerShdw blurRad="177800" dist="50800" dir="2700000" algn="tl">
                    <a:srgbClr val="000000">
                      <a:alpha val="43137"/>
                    </a:srgbClr>
                  </a:outerShdw>
                </a:effectLst>
              </a:rPr>
              <a:t>시간을 낭비하지 마라</a:t>
            </a:r>
            <a:r>
              <a:rPr lang="en-US" altLang="ko-KR" sz="2800" dirty="0">
                <a:solidFill>
                  <a:schemeClr val="bg1"/>
                </a:solidFill>
                <a:effectLst>
                  <a:outerShdw blurRad="177800" dist="508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ko-KR" altLang="en-US" sz="2800" dirty="0">
                <a:solidFill>
                  <a:schemeClr val="bg1"/>
                </a:solidFill>
                <a:effectLst>
                  <a:outerShdw blurRad="177800" dist="50800" dir="2700000" algn="tl">
                    <a:srgbClr val="000000">
                      <a:alpha val="43137"/>
                    </a:srgbClr>
                  </a:outerShdw>
                </a:effectLst>
              </a:rPr>
              <a:t>시간은 삶을 구성하는 재료다</a:t>
            </a:r>
            <a:r>
              <a:rPr lang="en-US" altLang="ko-KR" sz="2800" dirty="0" smtClean="0">
                <a:solidFill>
                  <a:schemeClr val="bg1"/>
                </a:solidFill>
                <a:effectLst>
                  <a:outerShdw blurRad="177800" dist="508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</a:p>
          <a:p>
            <a:pPr algn="r"/>
            <a:r>
              <a:rPr lang="en-US" altLang="ko-KR" sz="2000" dirty="0" smtClean="0">
                <a:solidFill>
                  <a:schemeClr val="bg1"/>
                </a:solidFill>
                <a:effectLst>
                  <a:outerShdw blurRad="177800" dist="50800" dir="2700000" algn="tl">
                    <a:srgbClr val="000000">
                      <a:alpha val="43137"/>
                    </a:srgbClr>
                  </a:outerShdw>
                </a:effectLst>
              </a:rPr>
              <a:t>- BENJAMIN 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177800" dist="50800" dir="2700000" algn="tl">
                    <a:srgbClr val="000000">
                      <a:alpha val="43137"/>
                    </a:srgbClr>
                  </a:outerShdw>
                </a:effectLst>
              </a:rPr>
              <a:t>FRANKLIN</a:t>
            </a:r>
            <a:endParaRPr lang="ko-KR" altLang="en-US" sz="2000" dirty="0">
              <a:solidFill>
                <a:schemeClr val="bg1"/>
              </a:solidFill>
              <a:effectLst>
                <a:outerShdw blurRad="1778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07744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3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6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0"/>
                            </p:stCondLst>
                            <p:childTnLst>
                              <p:par>
                                <p:cTn id="29" presetID="3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4" grpId="0" animBg="1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773578" y="2522224"/>
            <a:ext cx="7596844" cy="225358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1.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프로젝트개요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91680" y="332656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‘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</a:t>
            </a:r>
            <a:r>
              <a:rPr lang="en-US" altLang="ko-KR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’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를 관리하는 서비스</a:t>
            </a:r>
            <a:endParaRPr lang="ko-KR" altLang="en-US" sz="2400" dirty="0">
              <a:solidFill>
                <a:srgbClr val="0066C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23" name="Picture 5" descr="http://www.ittoday.co.kr/news/photo/201604/69579_84163_37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78" y="881440"/>
            <a:ext cx="1640784" cy="164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7" descr="http://www.inboundnow.com/wp-content/uploads/edd/2016/01/google-calendar-logo.gif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32" r="10331"/>
          <a:stretch/>
        </p:blipFill>
        <p:spPr bwMode="auto">
          <a:xfrm>
            <a:off x="2414362" y="1318042"/>
            <a:ext cx="1292291" cy="79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890424" y="2765827"/>
            <a:ext cx="76420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일정과 </a:t>
            </a:r>
            <a:r>
              <a:rPr lang="ko-KR" altLang="en-US" dirty="0">
                <a:solidFill>
                  <a:srgbClr val="27282C"/>
                </a:solidFill>
              </a:rPr>
              <a:t>관련된 파일과 지도를 따로 확인해야 한다는 </a:t>
            </a:r>
            <a:r>
              <a:rPr lang="ko-KR" altLang="en-US" dirty="0" smtClean="0">
                <a:solidFill>
                  <a:srgbClr val="27282C"/>
                </a:solidFill>
              </a:rPr>
              <a:t>점</a:t>
            </a:r>
            <a:endParaRPr lang="ko-KR" altLang="en-US" dirty="0">
              <a:solidFill>
                <a:srgbClr val="27282C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ko-KR" altLang="en-US" dirty="0">
              <a:solidFill>
                <a:srgbClr val="27282C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일정과 </a:t>
            </a:r>
            <a:r>
              <a:rPr lang="ko-KR" altLang="en-US" dirty="0">
                <a:solidFill>
                  <a:srgbClr val="27282C"/>
                </a:solidFill>
              </a:rPr>
              <a:t>관계가 있어야 할 서비스들이 일정과 </a:t>
            </a:r>
            <a:r>
              <a:rPr lang="ko-KR" altLang="en-US" dirty="0" smtClean="0">
                <a:solidFill>
                  <a:srgbClr val="27282C"/>
                </a:solidFill>
              </a:rPr>
              <a:t>연관성이 </a:t>
            </a:r>
            <a:r>
              <a:rPr lang="ko-KR" altLang="en-US" dirty="0">
                <a:solidFill>
                  <a:srgbClr val="27282C"/>
                </a:solidFill>
              </a:rPr>
              <a:t>없다는 </a:t>
            </a:r>
            <a:r>
              <a:rPr lang="ko-KR" altLang="en-US" dirty="0" smtClean="0">
                <a:solidFill>
                  <a:srgbClr val="27282C"/>
                </a:solidFill>
              </a:rPr>
              <a:t>점</a:t>
            </a:r>
            <a:endParaRPr lang="ko-KR" altLang="en-US" dirty="0">
              <a:solidFill>
                <a:srgbClr val="27282C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ko-KR" altLang="en-US" dirty="0">
              <a:solidFill>
                <a:srgbClr val="27282C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당일 </a:t>
            </a:r>
            <a:r>
              <a:rPr lang="ko-KR" altLang="en-US" dirty="0">
                <a:solidFill>
                  <a:srgbClr val="27282C"/>
                </a:solidFill>
              </a:rPr>
              <a:t>날씨 정보 확인의 </a:t>
            </a:r>
            <a:r>
              <a:rPr lang="ko-KR" altLang="en-US" dirty="0" smtClean="0">
                <a:solidFill>
                  <a:srgbClr val="27282C"/>
                </a:solidFill>
              </a:rPr>
              <a:t>필요성</a:t>
            </a:r>
            <a:r>
              <a:rPr lang="en-US" altLang="ko-KR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203200" dist="63500" dir="3600000" algn="tl" rotWithShape="0">
                    <a:srgbClr val="000000">
                      <a:alpha val="70000"/>
                    </a:srgbClr>
                  </a:outerShdw>
                </a:effectLst>
              </a:rPr>
              <a:t/>
            </a:r>
            <a:br>
              <a:rPr lang="en-US" altLang="ko-KR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203200" dist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altLang="ko-KR" dirty="0" smtClean="0">
                <a:solidFill>
                  <a:srgbClr val="27282C"/>
                </a:solidFill>
              </a:rPr>
              <a:t>   </a:t>
            </a:r>
            <a:r>
              <a:rPr lang="ko-KR" altLang="ko-KR" dirty="0" smtClean="0">
                <a:latin typeface="나눔명조" panose="02020603020101020101" pitchFamily="18" charset="-127"/>
                <a:ea typeface="나눔명조" panose="02020603020101020101" pitchFamily="18" charset="-127"/>
              </a:rPr>
              <a:t>→</a:t>
            </a:r>
            <a:r>
              <a:rPr lang="ko-KR" altLang="en-US" dirty="0" smtClean="0">
                <a:solidFill>
                  <a:srgbClr val="27282C"/>
                </a:solidFill>
              </a:rPr>
              <a:t>일정과 날씨는 </a:t>
            </a:r>
            <a:r>
              <a:rPr lang="ko-KR" altLang="en-US" dirty="0">
                <a:solidFill>
                  <a:srgbClr val="27282C"/>
                </a:solidFill>
              </a:rPr>
              <a:t>떼어놓을 수 없는 관계</a:t>
            </a:r>
          </a:p>
          <a:p>
            <a:pPr marL="342900" indent="-342900">
              <a:buFont typeface="+mj-lt"/>
              <a:buAutoNum type="arabicPeriod"/>
            </a:pPr>
            <a:endParaRPr lang="ko-KR" altLang="en-US" dirty="0">
              <a:solidFill>
                <a:srgbClr val="2728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68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 rot="21214814">
            <a:off x="1816156" y="1265015"/>
            <a:ext cx="4549004" cy="41968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1.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프로젝트개요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91680" y="332656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설문조사 및 개선점</a:t>
            </a:r>
            <a:endParaRPr lang="ko-KR" altLang="en-US" sz="2400" dirty="0">
              <a:solidFill>
                <a:srgbClr val="0066C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 rot="21244594">
            <a:off x="1932540" y="1541538"/>
            <a:ext cx="4340078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rgbClr val="27282C"/>
                </a:solidFill>
              </a:rPr>
              <a:t>&lt;</a:t>
            </a:r>
            <a:r>
              <a:rPr lang="ko-KR" altLang="en-US" sz="2000" b="1" dirty="0" smtClean="0">
                <a:solidFill>
                  <a:srgbClr val="27282C"/>
                </a:solidFill>
              </a:rPr>
              <a:t>공통적으로 나온 아쉬운 점</a:t>
            </a:r>
            <a:r>
              <a:rPr lang="en-US" altLang="ko-KR" sz="2000" b="1" dirty="0" smtClean="0">
                <a:solidFill>
                  <a:srgbClr val="27282C"/>
                </a:solidFill>
              </a:rPr>
              <a:t>&gt;</a:t>
            </a:r>
            <a:br>
              <a:rPr lang="en-US" altLang="ko-KR" sz="2000" b="1" dirty="0" smtClean="0">
                <a:solidFill>
                  <a:srgbClr val="27282C"/>
                </a:solidFill>
              </a:rPr>
            </a:br>
            <a:r>
              <a:rPr lang="en-US" altLang="ko-KR" sz="2000" b="1" dirty="0" smtClean="0">
                <a:solidFill>
                  <a:srgbClr val="27282C"/>
                </a:solidFill>
              </a:rPr>
              <a:t/>
            </a:r>
            <a:br>
              <a:rPr lang="en-US" altLang="ko-KR" sz="2000" b="1" dirty="0" smtClean="0">
                <a:solidFill>
                  <a:srgbClr val="27282C"/>
                </a:solidFill>
              </a:rPr>
            </a:br>
            <a:r>
              <a:rPr lang="en-US" altLang="ko-KR" sz="2000" b="1" dirty="0" smtClean="0">
                <a:solidFill>
                  <a:srgbClr val="27282C"/>
                </a:solidFill>
              </a:rPr>
              <a:t/>
            </a:r>
            <a:br>
              <a:rPr lang="en-US" altLang="ko-KR" sz="2000" b="1" dirty="0" smtClean="0">
                <a:solidFill>
                  <a:srgbClr val="27282C"/>
                </a:solidFill>
              </a:rPr>
            </a:br>
            <a:endParaRPr lang="en-US" altLang="ko-KR" sz="2000" b="1" dirty="0" smtClean="0">
              <a:solidFill>
                <a:srgbClr val="27282C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앞의 </a:t>
            </a:r>
            <a:r>
              <a:rPr lang="en-US" altLang="ko-KR" dirty="0" smtClean="0">
                <a:solidFill>
                  <a:srgbClr val="27282C"/>
                </a:solidFill>
              </a:rPr>
              <a:t>3</a:t>
            </a:r>
            <a:r>
              <a:rPr lang="ko-KR" altLang="en-US" dirty="0" smtClean="0">
                <a:solidFill>
                  <a:srgbClr val="27282C"/>
                </a:solidFill>
              </a:rPr>
              <a:t>가지 아쉬운 점 개선 필요</a:t>
            </a:r>
            <a:endParaRPr lang="en-US" altLang="ko-KR" dirty="0" smtClean="0">
              <a:solidFill>
                <a:srgbClr val="27282C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dirty="0" smtClean="0">
              <a:solidFill>
                <a:srgbClr val="27282C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일정 자동등록</a:t>
            </a:r>
            <a:r>
              <a:rPr lang="en-US" altLang="ko-KR" dirty="0" smtClean="0">
                <a:solidFill>
                  <a:srgbClr val="27282C"/>
                </a:solidFill>
              </a:rPr>
              <a:t>, </a:t>
            </a:r>
            <a:r>
              <a:rPr lang="ko-KR" altLang="en-US" dirty="0" smtClean="0">
                <a:solidFill>
                  <a:srgbClr val="27282C"/>
                </a:solidFill>
              </a:rPr>
              <a:t>브리핑</a:t>
            </a:r>
            <a:r>
              <a:rPr lang="en-US" altLang="ko-KR" dirty="0">
                <a:solidFill>
                  <a:srgbClr val="27282C"/>
                </a:solidFill>
              </a:rPr>
              <a:t> </a:t>
            </a:r>
            <a:r>
              <a:rPr lang="ko-KR" altLang="en-US" dirty="0" smtClean="0">
                <a:solidFill>
                  <a:srgbClr val="27282C"/>
                </a:solidFill>
              </a:rPr>
              <a:t>서비스 필요</a:t>
            </a:r>
            <a:endParaRPr lang="ko-KR" altLang="en-US" dirty="0">
              <a:solidFill>
                <a:srgbClr val="27282C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267744" y="1262919"/>
            <a:ext cx="4865124" cy="418230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411760" y="1541538"/>
            <a:ext cx="460851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rgbClr val="27282C"/>
                </a:solidFill>
              </a:rPr>
              <a:t>&lt;</a:t>
            </a:r>
            <a:r>
              <a:rPr lang="ko-KR" altLang="en-US" sz="2000" b="1" dirty="0" smtClean="0">
                <a:solidFill>
                  <a:srgbClr val="27282C"/>
                </a:solidFill>
              </a:rPr>
              <a:t>개선점</a:t>
            </a:r>
            <a:r>
              <a:rPr lang="en-US" altLang="ko-KR" sz="2000" b="1" dirty="0" smtClean="0">
                <a:solidFill>
                  <a:srgbClr val="27282C"/>
                </a:solidFill>
              </a:rPr>
              <a:t>&gt;</a:t>
            </a:r>
            <a:br>
              <a:rPr lang="en-US" altLang="ko-KR" sz="2000" b="1" dirty="0" smtClean="0">
                <a:solidFill>
                  <a:srgbClr val="27282C"/>
                </a:solidFill>
              </a:rPr>
            </a:br>
            <a:endParaRPr lang="en-US" altLang="ko-KR" sz="2000" b="1" dirty="0" smtClean="0">
              <a:solidFill>
                <a:srgbClr val="27282C"/>
              </a:solidFill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한 </a:t>
            </a:r>
            <a:r>
              <a:rPr lang="ko-KR" altLang="en-US" dirty="0">
                <a:solidFill>
                  <a:srgbClr val="27282C"/>
                </a:solidFill>
              </a:rPr>
              <a:t>눈에 일정 관련 정보 확인 </a:t>
            </a:r>
            <a:r>
              <a:rPr lang="ko-KR" altLang="en-US" dirty="0" smtClean="0">
                <a:solidFill>
                  <a:srgbClr val="27282C"/>
                </a:solidFill>
              </a:rPr>
              <a:t>가능</a:t>
            </a:r>
            <a:endParaRPr lang="ko-KR" altLang="en-US" dirty="0">
              <a:solidFill>
                <a:srgbClr val="27282C"/>
              </a:solidFill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모든 </a:t>
            </a:r>
            <a:r>
              <a:rPr lang="ko-KR" altLang="en-US" dirty="0">
                <a:solidFill>
                  <a:srgbClr val="27282C"/>
                </a:solidFill>
              </a:rPr>
              <a:t>서비스들이 날짜로 연동 되도록 </a:t>
            </a:r>
            <a:r>
              <a:rPr lang="ko-KR" altLang="en-US" dirty="0" smtClean="0">
                <a:solidFill>
                  <a:srgbClr val="27282C"/>
                </a:solidFill>
              </a:rPr>
              <a:t>함</a:t>
            </a:r>
            <a:endParaRPr lang="ko-KR" altLang="en-US" dirty="0">
              <a:solidFill>
                <a:srgbClr val="27282C"/>
              </a:solidFill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날씨 </a:t>
            </a:r>
            <a:r>
              <a:rPr lang="ko-KR" altLang="en-US" dirty="0">
                <a:solidFill>
                  <a:srgbClr val="27282C"/>
                </a:solidFill>
              </a:rPr>
              <a:t>정보 </a:t>
            </a:r>
            <a:r>
              <a:rPr lang="ko-KR" altLang="en-US" dirty="0" smtClean="0">
                <a:solidFill>
                  <a:srgbClr val="27282C"/>
                </a:solidFill>
              </a:rPr>
              <a:t>제공</a:t>
            </a:r>
            <a:endParaRPr lang="en-US" altLang="ko-KR" dirty="0" smtClean="0">
              <a:solidFill>
                <a:srgbClr val="27282C"/>
              </a:solidFill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일정에 대한 브리핑 제공</a:t>
            </a:r>
            <a:endParaRPr lang="en-US" altLang="ko-KR" dirty="0" smtClean="0">
              <a:solidFill>
                <a:srgbClr val="27282C"/>
              </a:solidFill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dirty="0" smtClean="0">
                <a:solidFill>
                  <a:srgbClr val="27282C"/>
                </a:solidFill>
              </a:rPr>
              <a:t>일정 자동등록 기능 추가</a:t>
            </a:r>
            <a:endParaRPr lang="ko-KR" altLang="en-US" dirty="0">
              <a:solidFill>
                <a:srgbClr val="2728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371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 build="p"/>
      <p:bldP spid="10" grpId="0" animBg="1"/>
      <p:bldP spid="1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92071" y="1439998"/>
            <a:ext cx="352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약속과 관련된 서비스</a:t>
            </a:r>
            <a:r>
              <a:rPr lang="en-US" altLang="ko-KR" sz="2400" dirty="0" smtClean="0">
                <a:solidFill>
                  <a:srgbClr val="0066C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?</a:t>
            </a:r>
            <a:endParaRPr lang="ko-KR" altLang="en-US" sz="2400" dirty="0" smtClean="0">
              <a:solidFill>
                <a:srgbClr val="0066CC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pic>
        <p:nvPicPr>
          <p:cNvPr id="4" name="Picture 12" descr="C:\Users\SAMSUNG\Documents\Downloads\9e31154bd7798af7f47eca069e59c87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40" y="1412776"/>
            <a:ext cx="512152" cy="512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15616" y="2316719"/>
            <a:ext cx="7180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203200" dist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“</a:t>
            </a:r>
            <a:r>
              <a:rPr lang="en-US" altLang="ko-KR" sz="2800" dirty="0" smtClean="0">
                <a:solidFill>
                  <a:srgbClr val="27282C"/>
                </a:solidFill>
              </a:rPr>
              <a:t> </a:t>
            </a:r>
            <a:r>
              <a:rPr lang="ko-KR" altLang="en-US" sz="2800" dirty="0" smtClean="0">
                <a:solidFill>
                  <a:srgbClr val="27282C"/>
                </a:solidFill>
              </a:rPr>
              <a:t>일정관리</a:t>
            </a:r>
            <a:r>
              <a:rPr lang="en-US" altLang="ko-KR" sz="2800" dirty="0" smtClean="0">
                <a:solidFill>
                  <a:srgbClr val="27282C"/>
                </a:solidFill>
              </a:rPr>
              <a:t>, </a:t>
            </a:r>
            <a:r>
              <a:rPr lang="ko-KR" altLang="en-US" sz="2800" dirty="0" smtClean="0">
                <a:solidFill>
                  <a:srgbClr val="27282C"/>
                </a:solidFill>
              </a:rPr>
              <a:t>장소</a:t>
            </a:r>
            <a:r>
              <a:rPr lang="en-US" altLang="ko-KR" sz="2800" dirty="0" smtClean="0">
                <a:solidFill>
                  <a:srgbClr val="27282C"/>
                </a:solidFill>
              </a:rPr>
              <a:t>, </a:t>
            </a:r>
            <a:r>
              <a:rPr lang="ko-KR" altLang="en-US" sz="2800" dirty="0" smtClean="0">
                <a:solidFill>
                  <a:srgbClr val="27282C"/>
                </a:solidFill>
              </a:rPr>
              <a:t>파일관리</a:t>
            </a:r>
            <a:r>
              <a:rPr lang="en-US" altLang="ko-KR" sz="2800" dirty="0" smtClean="0">
                <a:solidFill>
                  <a:srgbClr val="27282C"/>
                </a:solidFill>
              </a:rPr>
              <a:t>, </a:t>
            </a:r>
            <a:r>
              <a:rPr lang="ko-KR" altLang="en-US" sz="2800" dirty="0" smtClean="0">
                <a:solidFill>
                  <a:srgbClr val="27282C"/>
                </a:solidFill>
              </a:rPr>
              <a:t>날씨</a:t>
            </a:r>
            <a:r>
              <a:rPr lang="en-US" altLang="ko-KR" sz="2800" dirty="0" smtClean="0">
                <a:solidFill>
                  <a:srgbClr val="27282C"/>
                </a:solidFill>
              </a:rPr>
              <a:t>, To-Do </a:t>
            </a:r>
            <a:r>
              <a:rPr lang="en-US" altLang="ko-KR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203200" dist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”</a:t>
            </a:r>
            <a:endParaRPr lang="ko-KR" altLang="en-US" sz="2800" dirty="0">
              <a:solidFill>
                <a:srgbClr val="27282C"/>
              </a:solidFill>
            </a:endParaRPr>
          </a:p>
        </p:txBody>
      </p:sp>
      <p:pic>
        <p:nvPicPr>
          <p:cNvPr id="6" name="Picture 9" descr="C:\Users\SAMSUNG\Documents\Downloads\12102eb0d7cf25adc71f2eddf220d30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3645024"/>
            <a:ext cx="988447" cy="988447"/>
          </a:xfrm>
          <a:prstGeom prst="rect">
            <a:avLst/>
          </a:prstGeom>
          <a:noFill/>
          <a:effectLst>
            <a:outerShdw blurRad="203200" dist="114300" dir="5400000" sx="90000" sy="-1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C:\Users\SAMSUNG\Documents\Downloads\feff11fc6bb77b344670f1233100be1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790" y="3645024"/>
            <a:ext cx="988447" cy="988447"/>
          </a:xfrm>
          <a:prstGeom prst="rect">
            <a:avLst/>
          </a:prstGeom>
          <a:noFill/>
          <a:effectLst>
            <a:outerShdw blurRad="203200" dist="114300" dir="5400000" sx="90000" sy="-1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7504" y="4046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1. </a:t>
            </a:r>
            <a:r>
              <a:rPr lang="ko-KR" altLang="en-US" sz="1400" dirty="0" smtClean="0">
                <a:latin typeface="02UtsukushiMincho" panose="02000600000000000000" pitchFamily="2" charset="-128"/>
                <a:ea typeface="02UtsukushiMincho" panose="02000600000000000000" pitchFamily="2" charset="-128"/>
              </a:rPr>
              <a:t>프로젝트개요</a:t>
            </a:r>
            <a:endParaRPr lang="ko-KR" altLang="en-US" sz="1400" dirty="0">
              <a:latin typeface="02UtsukushiMincho" panose="02000600000000000000" pitchFamily="2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91680" y="332656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‘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일과</a:t>
            </a:r>
            <a:r>
              <a:rPr lang="en-US" altLang="ko-KR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’</a:t>
            </a:r>
            <a:r>
              <a:rPr lang="ko-KR" altLang="en-US" sz="2400" dirty="0" smtClean="0">
                <a:solidFill>
                  <a:srgbClr val="0066CC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를 관리하는 서비스</a:t>
            </a:r>
            <a:endParaRPr lang="ko-KR" altLang="en-US" sz="2400" dirty="0">
              <a:solidFill>
                <a:srgbClr val="0066CC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10" name="Picture 7" descr="C:\Users\SAMSUNG\Documents\Downloads\icon\cd01e9c9b9e961e1c896e5556cb7b159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956" y="3645024"/>
            <a:ext cx="988447" cy="988447"/>
          </a:xfrm>
          <a:prstGeom prst="rect">
            <a:avLst/>
          </a:prstGeom>
          <a:noFill/>
          <a:effectLst>
            <a:outerShdw blurRad="203200" dist="114300" dir="5400000" sx="90000" sy="-1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C:\Users\SAMSUNG\Documents\Downloads\icon\2be2ca926700f0c48c1c3fce01f7a635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22" y="3645024"/>
            <a:ext cx="988447" cy="988447"/>
          </a:xfrm>
          <a:prstGeom prst="rect">
            <a:avLst/>
          </a:prstGeom>
          <a:noFill/>
          <a:effectLst>
            <a:outerShdw blurRad="203200" dist="114300" dir="5400000" sx="90000" sy="-1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그룹 12"/>
          <p:cNvGrpSpPr/>
          <p:nvPr/>
        </p:nvGrpSpPr>
        <p:grpSpPr>
          <a:xfrm>
            <a:off x="7164288" y="3645024"/>
            <a:ext cx="985900" cy="988447"/>
            <a:chOff x="6453508" y="1358770"/>
            <a:chExt cx="1277271" cy="1277271"/>
          </a:xfrm>
          <a:effectLst>
            <a:outerShdw blurRad="203200" dist="114300" dir="5400000" sx="90000" sy="-19000" rotWithShape="0">
              <a:prstClr val="black">
                <a:alpha val="15000"/>
              </a:prstClr>
            </a:outerShdw>
          </a:effectLst>
        </p:grpSpPr>
        <p:pic>
          <p:nvPicPr>
            <p:cNvPr id="15" name="Picture 15" descr="C:\Users\SAMSUNG\Documents\Downloads\a3a7d369beb24c9a64624733ff1adc49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53508" y="1358770"/>
              <a:ext cx="1277271" cy="12772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4" descr="C:\Users\SAMSUNG\Documents\Downloads\350535775bacf8237f0c26da0bb3460b.pn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05359" y="1628738"/>
              <a:ext cx="525420" cy="5254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7" name="그룹 16"/>
            <p:cNvGrpSpPr/>
            <p:nvPr/>
          </p:nvGrpSpPr>
          <p:grpSpPr>
            <a:xfrm>
              <a:off x="6824802" y="1994274"/>
              <a:ext cx="334756" cy="205815"/>
              <a:chOff x="6102170" y="368660"/>
              <a:chExt cx="823900" cy="644370"/>
            </a:xfrm>
          </p:grpSpPr>
          <p:cxnSp>
            <p:nvCxnSpPr>
              <p:cNvPr id="21" name="직선 연결선 20"/>
              <p:cNvCxnSpPr/>
              <p:nvPr/>
            </p:nvCxnSpPr>
            <p:spPr>
              <a:xfrm>
                <a:off x="6102170" y="725427"/>
                <a:ext cx="284330" cy="287603"/>
              </a:xfrm>
              <a:prstGeom prst="line">
                <a:avLst/>
              </a:prstGeom>
              <a:ln w="57150">
                <a:solidFill>
                  <a:srgbClr val="577CB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flipV="1">
                <a:off x="6307913" y="368660"/>
                <a:ext cx="618157" cy="644370"/>
              </a:xfrm>
              <a:prstGeom prst="line">
                <a:avLst/>
              </a:prstGeom>
              <a:ln w="57150">
                <a:solidFill>
                  <a:srgbClr val="577CB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그룹 17"/>
            <p:cNvGrpSpPr/>
            <p:nvPr/>
          </p:nvGrpSpPr>
          <p:grpSpPr>
            <a:xfrm>
              <a:off x="6824802" y="1763517"/>
              <a:ext cx="334756" cy="205815"/>
              <a:chOff x="6102170" y="368660"/>
              <a:chExt cx="823900" cy="644370"/>
            </a:xfrm>
          </p:grpSpPr>
          <p:cxnSp>
            <p:nvCxnSpPr>
              <p:cNvPr id="19" name="직선 연결선 18"/>
              <p:cNvCxnSpPr/>
              <p:nvPr/>
            </p:nvCxnSpPr>
            <p:spPr>
              <a:xfrm>
                <a:off x="6102170" y="725427"/>
                <a:ext cx="284330" cy="287603"/>
              </a:xfrm>
              <a:prstGeom prst="line">
                <a:avLst/>
              </a:prstGeom>
              <a:ln w="57150">
                <a:solidFill>
                  <a:srgbClr val="577CB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flipV="1">
                <a:off x="6307913" y="368660"/>
                <a:ext cx="618157" cy="644370"/>
              </a:xfrm>
              <a:prstGeom prst="line">
                <a:avLst/>
              </a:prstGeom>
              <a:ln w="57150">
                <a:solidFill>
                  <a:srgbClr val="577CB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7844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3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1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명조체">
      <a:majorFont>
        <a:latin typeface="02UtsukushiMincho"/>
        <a:ea typeface="나눔명조"/>
        <a:cs typeface=""/>
      </a:majorFont>
      <a:minorFont>
        <a:latin typeface="02UtsukushiMincho"/>
        <a:ea typeface="나눔명조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2240</TotalTime>
  <Words>1741</Words>
  <Application>Microsoft Office PowerPoint</Application>
  <PresentationFormat>화면 슬라이드 쇼(4:3)</PresentationFormat>
  <Paragraphs>341</Paragraphs>
  <Slides>29</Slides>
  <Notes>21</Notes>
  <HiddenSlides>10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40" baseType="lpstr">
      <vt:lpstr>굴림</vt:lpstr>
      <vt:lpstr>Arial</vt:lpstr>
      <vt:lpstr>02UtsukushiMincho</vt:lpstr>
      <vt:lpstr>맑은 고딕</vt:lpstr>
      <vt:lpstr>나눔명조</vt:lpstr>
      <vt:lpstr>나눔명조 ExtraBold</vt:lpstr>
      <vt:lpstr>Kazesawa Regular</vt:lpstr>
      <vt:lpstr>ＭＳ Ｐゴシック</vt:lpstr>
      <vt:lpstr>Arial Unicode MS</vt:lpstr>
      <vt:lpstr>나눔고딕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君の名前</dc:title>
  <dc:creator>SAMSUNG</dc:creator>
  <cp:lastModifiedBy>SAMSUNG</cp:lastModifiedBy>
  <cp:revision>83</cp:revision>
  <dcterms:created xsi:type="dcterms:W3CDTF">2016-09-08T04:12:37Z</dcterms:created>
  <dcterms:modified xsi:type="dcterms:W3CDTF">2016-09-19T02:11:48Z</dcterms:modified>
</cp:coreProperties>
</file>

<file path=docProps/thumbnail.jpeg>
</file>